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5" r:id="rId2"/>
    <p:sldId id="294" r:id="rId3"/>
    <p:sldId id="283" r:id="rId4"/>
    <p:sldId id="284" r:id="rId5"/>
    <p:sldId id="305" r:id="rId6"/>
    <p:sldId id="295" r:id="rId7"/>
    <p:sldId id="285" r:id="rId8"/>
    <p:sldId id="256" r:id="rId9"/>
    <p:sldId id="257" r:id="rId10"/>
    <p:sldId id="323" r:id="rId11"/>
    <p:sldId id="267" r:id="rId12"/>
    <p:sldId id="314" r:id="rId13"/>
    <p:sldId id="317" r:id="rId14"/>
    <p:sldId id="287" r:id="rId15"/>
    <p:sldId id="288" r:id="rId16"/>
    <p:sldId id="281" r:id="rId17"/>
    <p:sldId id="282" r:id="rId18"/>
    <p:sldId id="298" r:id="rId19"/>
    <p:sldId id="302" r:id="rId20"/>
    <p:sldId id="310" r:id="rId21"/>
    <p:sldId id="318" r:id="rId22"/>
    <p:sldId id="320" r:id="rId23"/>
    <p:sldId id="321" r:id="rId24"/>
    <p:sldId id="322" r:id="rId25"/>
    <p:sldId id="309" r:id="rId26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modifyVerifier cryptProviderType="rsaAES" cryptAlgorithmClass="hash" cryptAlgorithmType="typeAny" cryptAlgorithmSid="14" spinCount="100000" saltData="H6Hkx/4WfradU9aHPcJOlQ==" hashData="nY4r4jXjQtqoHLUis8IuLgxOyefF4sBVxyUQq572co9e+hucYiI1AZRyT2c9vVf7fHPAwOSxx0Cc8JDfDI5eX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" initials="P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CC66"/>
    <a:srgbClr val="FF6600"/>
    <a:srgbClr val="0000FF"/>
    <a:srgbClr val="00CC99"/>
    <a:srgbClr val="FF3300"/>
    <a:srgbClr val="666699"/>
    <a:srgbClr val="33CCCC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8419" autoAdjust="0"/>
  </p:normalViewPr>
  <p:slideViewPr>
    <p:cSldViewPr>
      <p:cViewPr varScale="1">
        <p:scale>
          <a:sx n="87" d="100"/>
          <a:sy n="87" d="100"/>
        </p:scale>
        <p:origin x="23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notesViewPr>
    <p:cSldViewPr>
      <p:cViewPr varScale="1">
        <p:scale>
          <a:sx n="95" d="100"/>
          <a:sy n="95" d="100"/>
        </p:scale>
        <p:origin x="3660" y="72"/>
      </p:cViewPr>
      <p:guideLst>
        <p:guide orient="horz" pos="2952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574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336D9728-4904-42E3-B160-87D24073FCC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r>
              <a:rPr lang="en-US" altLang="en-US"/>
              <a:t>Philip Staal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574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D3C704D4-BDFD-4CAF-A563-5942E601D4E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99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74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95EE99DA-0D68-4906-8BDF-2AECA64FA138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7888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880" y="4451104"/>
            <a:ext cx="5196840" cy="421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r>
              <a:rPr lang="en-US" altLang="en-US"/>
              <a:t>Philip Staal</a:t>
            </a:r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74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75994234-7180-4650-9BB1-C7E9907890C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0807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16C516-DE62-4C53-8FC6-0DD2A8370DCE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6914B-1A30-48F1-9C22-F39F813ECBDD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06136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39A9D1-4B8B-45C2-91CD-B403EA59B365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6AD73-D1E1-4200-9E11-FA6F378B6CA8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he-IL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766832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FA1CC2B-5ECA-4E64-A000-9A07724FA20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8D812-7692-450C-945A-948625F0D877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82586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FA1CC2B-5ECA-4E64-A000-9A07724FA20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8D812-7692-450C-945A-948625F0D877}" type="slidenum">
              <a:rPr lang="he-IL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he-IL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41343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010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58409E-5DB6-48C3-9C65-72FE148F08BB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CD4E8-A09C-4AB0-8683-C15AAA8FF042}" type="slidenum">
              <a:rPr lang="he-IL" altLang="en-US"/>
              <a:pPr/>
              <a:t>14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115254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4564BB-7CB9-48F0-A1E7-BBF9A30BE75A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E6747-EC69-4881-BEAF-23F6000E2B4A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31873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A50252-BACF-4290-8073-9A04FBC6FCA8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0BE1A-C824-4EFB-9623-EB67303D55FB}" type="slidenum">
              <a:rPr lang="he-IL" altLang="en-US"/>
              <a:pPr/>
              <a:t>16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539095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CAA3FED-94DF-4145-A585-2AC82CACE991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0AE06-F537-4C5A-A420-EF90EC421D48}" type="slidenum">
              <a:rPr lang="he-IL" altLang="en-US"/>
              <a:pPr/>
              <a:t>17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669978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DA489A-C9CA-40EE-ADBE-CD9127EC3E29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1ABDF-3222-4593-8C91-969D23851D33}" type="slidenum">
              <a:rPr lang="he-IL" altLang="en-US"/>
              <a:pPr/>
              <a:t>18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 marL="228600" indent="-228600"/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86179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C96A12-1969-48AA-8C8A-5F87E51B9903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3C32F-759B-44EE-B024-BA4E8E58257F}" type="slidenum">
              <a:rPr lang="he-IL" altLang="en-US"/>
              <a:pPr/>
              <a:t>19</a:t>
            </a:fld>
            <a:endParaRPr lang="en-US" alt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 marL="228600" indent="-228600"/>
            <a:endParaRPr lang="en-US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18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EABCCB-C5FC-4BB2-8F02-FF038E6B99FF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05809-7C64-4882-BE2D-86E45BCD60AC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216744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AE4501A-B5FC-4269-ABD1-9749408B722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682EC-7CDE-4D3B-A7BB-E6EA8C6F7431}" type="slidenum">
              <a:rPr lang="he-IL" altLang="en-US"/>
              <a:pPr/>
              <a:t>20</a:t>
            </a:fld>
            <a:endParaRPr lang="en-US" alt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 marL="228600" indent="-228600"/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080863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745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620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536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6619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212B69-FEF4-449E-9FE8-942678AFE88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D2525-050F-480B-B196-715AAF32B0AF}" type="slidenum">
              <a:rPr lang="he-IL" altLang="en-US"/>
              <a:pPr/>
              <a:t>25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4175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3087308-ED1A-40A1-9F76-90EFC662383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CCC1-63A0-4742-805A-451841475497}" type="slidenum">
              <a:rPr lang="he-IL" altLang="en-US"/>
              <a:pPr/>
              <a:t>3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2218290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5CEBC1-4B91-4393-9C22-B82BD7B59944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D51D9-BC27-4BE1-A975-EEDD5D87AEAA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96741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8E4A65-3DE6-49EF-BA0C-967AEE717244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BB707-C966-4B3E-8B0B-C6B63973558B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158562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EB6DD6-E8DA-4E8E-8F07-F7D158CA2EA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DE870-10FB-4172-BC8B-F6B9BB64F27B}" type="slidenum">
              <a:rPr lang="he-IL" altLang="en-US"/>
              <a:pPr/>
              <a:t>6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547466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DDC80E-D84E-42E5-971F-D75E8CADFA1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E55CA-9906-42B2-970D-0AEFED195CE1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dirty="0"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7029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A41BA4-9455-47A1-BED7-248ED70BA355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53938-528C-4554-81D0-059A8F6427DB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97044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C3A8A4-DC66-4346-989B-E0CFED1119E0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0E164-7585-479E-82B1-62569AB2C6AF}" type="slidenum">
              <a:rPr lang="he-IL" altLang="en-US"/>
              <a:pPr/>
              <a:t>9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29662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F4DA3-0CBB-4AB7-85AD-BD522F067A90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7F1-2704-4290-A158-622DC6A8993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94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F396B-5E84-407A-8FE5-3ED976441041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BDDC6-F194-4C51-94DE-52390761CB8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0F356-21B8-45CB-BC07-7C8761DA8EB9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D82B-6507-46E2-BEC5-786A1E9CB47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0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06854E-152C-4324-827A-4FF1B57CC36E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BA46E0-08E5-4A9A-8F5D-99D0C37854E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30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A5E2B-540D-4418-A283-38C4C882DF8A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C21B6-DB38-4BC2-B1D7-1F120913339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23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C16AB-CCD1-40D3-B34D-23723A49DC42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F615C-7678-46B4-8167-D24B6F43082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76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C4EE1-FD42-4362-9BBF-6D52C8233657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B23F-2541-41B5-AB37-4AED080DDD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10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8193E-6041-4C28-BE65-9987B26C17A8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E18E2-53CE-4136-A67C-3A15E67551D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6CFF-B411-4008-9360-085D29466BF5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0F221-4F41-40FE-9676-410F6D89DA8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7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CA9D5-018C-4B05-A376-570CB4D04920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79DA0-E01B-4786-8905-DAC482909B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334ED-4BD1-45DC-BCBF-DD461B3DFC28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7EC2-813A-45DE-9592-64DF9D8D412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2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4EB51-9433-41DF-BCF2-2126BC21AD0C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CAB1-7015-4367-A683-05E75A94A1D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7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0F33ACF-DE65-4E20-93A4-6FABF31EF308}" type="datetime1">
              <a:rPr lang="en-US" altLang="en-US"/>
              <a:pPr/>
              <a:t>10/7/2021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6E066E-C342-435C-8138-728BB6B5F7BC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37DA-1692-46A1-91C7-FC9DAF33E400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1143000"/>
          </a:xfrm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oof;</a:t>
            </a:r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he-IL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echtsherstel</a:t>
            </a:r>
            <a:r>
              <a:rPr lang="en-US" altLang="he-IL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&amp;</a:t>
            </a:r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he-IL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estitutie</a:t>
            </a:r>
            <a:endParaRPr lang="en-US" altLang="he-IL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76872"/>
            <a:ext cx="6665168" cy="453650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nl-NL" altLang="he-IL" sz="32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nl-NL" altLang="he-IL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Lezing Maror-gelden: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Israel, 2016</a:t>
            </a:r>
            <a:endParaRPr lang="en-US" altLang="he-IL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he-IL" sz="2800" dirty="0"/>
          </a:p>
          <a:p>
            <a:pPr algn="r"/>
            <a:endParaRPr lang="en-US" altLang="he-IL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 Staal</a:t>
            </a: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philip@staal.bz</a:t>
            </a:r>
            <a:endParaRPr lang="en-US" altLang="he-IL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www.staal.bz</a:t>
            </a:r>
            <a:endParaRPr lang="en-US" altLang="he-IL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RS-p.294-297; 326; 330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687-1F90-4A06-9628-C586A7385684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0" y="152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>
                <a:solidFill>
                  <a:srgbClr val="0000FF"/>
                </a:solidFill>
              </a:rPr>
              <a:t>Private </a:t>
            </a:r>
            <a:r>
              <a:rPr lang="en-US" altLang="he-IL" sz="3600" b="1" dirty="0" err="1">
                <a:solidFill>
                  <a:srgbClr val="0000FF"/>
                </a:solidFill>
              </a:rPr>
              <a:t>Gelden</a:t>
            </a:r>
            <a:r>
              <a:rPr lang="en-US" altLang="he-IL" sz="3600" b="1" dirty="0">
                <a:solidFill>
                  <a:srgbClr val="0000FF"/>
                </a:solidFill>
              </a:rPr>
              <a:t> – in </a:t>
            </a:r>
            <a:r>
              <a:rPr lang="nl-NL" altLang="he-IL" sz="3600" b="1" dirty="0">
                <a:solidFill>
                  <a:srgbClr val="0000FF"/>
                </a:solidFill>
              </a:rPr>
              <a:t>€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miljoen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2000" b="1" dirty="0">
                <a:solidFill>
                  <a:srgbClr val="0000FF"/>
                </a:solidFill>
              </a:rPr>
              <a:t>(</a:t>
            </a:r>
            <a:r>
              <a:rPr lang="en-US" altLang="he-IL" sz="2000" b="1" dirty="0" smtClean="0">
                <a:solidFill>
                  <a:srgbClr val="0000FF"/>
                </a:solidFill>
              </a:rPr>
              <a:t>2000-2003)</a:t>
            </a:r>
            <a:endParaRPr lang="en-US" altLang="he-IL" sz="2000" b="1" dirty="0">
              <a:solidFill>
                <a:srgbClr val="0000FF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Verzekeraars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22,7 </a:t>
            </a:r>
            <a:r>
              <a:rPr lang="en-US" altLang="he-IL" dirty="0"/>
              <a:t>(2000)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4290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tint val="53333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Banken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22,7 </a:t>
            </a:r>
            <a:r>
              <a:rPr lang="en-US" altLang="he-IL" dirty="0"/>
              <a:t>(2000)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4008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Effecten-Beurs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/>
              <a:t>120 (2000)</a:t>
            </a: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76200" y="2209800"/>
            <a:ext cx="3276600" cy="1295400"/>
            <a:chOff x="48" y="1392"/>
            <a:chExt cx="2064" cy="816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48" y="1392"/>
              <a:ext cx="864" cy="81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smtClean="0"/>
                <a:t>Claim St</a:t>
              </a:r>
              <a:endParaRPr lang="en-US" altLang="he-IL" dirty="0"/>
            </a:p>
            <a:p>
              <a:pPr algn="ctr"/>
              <a:r>
                <a:rPr lang="nl-NL" altLang="he-IL" dirty="0" smtClean="0"/>
                <a:t>SIVS </a:t>
              </a:r>
            </a:p>
            <a:p>
              <a:pPr algn="ctr"/>
              <a:r>
                <a:rPr lang="nl-NL" altLang="he-IL" smtClean="0"/>
                <a:t>€3,2</a:t>
              </a:r>
              <a:endParaRPr lang="en-US" altLang="he-IL" dirty="0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008" y="1392"/>
              <a:ext cx="1104" cy="81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/>
                <a:t>Digitaal</a:t>
              </a:r>
              <a:endParaRPr lang="en-US" altLang="he-IL" dirty="0"/>
            </a:p>
            <a:p>
              <a:pPr algn="ctr"/>
              <a:r>
                <a:rPr lang="en-US" altLang="he-IL" dirty="0"/>
                <a:t>Monument</a:t>
              </a:r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2,3</a:t>
              </a:r>
              <a:endParaRPr lang="en-US" altLang="he-IL" dirty="0"/>
            </a:p>
          </p:txBody>
        </p:sp>
      </p:grp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066800" y="1676400"/>
            <a:ext cx="1143000" cy="533400"/>
            <a:chOff x="672" y="1056"/>
            <a:chExt cx="720" cy="336"/>
          </a:xfrm>
        </p:grpSpPr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67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139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743200" y="3657600"/>
            <a:ext cx="4205064" cy="9906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38100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SIM + Claim St + </a:t>
            </a:r>
            <a:r>
              <a:rPr lang="en-US" altLang="he-IL" dirty="0" err="1" smtClean="0"/>
              <a:t>Jur</a:t>
            </a:r>
            <a:r>
              <a:rPr lang="en-US" altLang="he-IL" dirty="0" smtClean="0"/>
              <a:t> (2003)</a:t>
            </a:r>
            <a:endParaRPr lang="en-US" altLang="he-IL" sz="2000" dirty="0"/>
          </a:p>
          <a:p>
            <a:pPr algn="ctr"/>
            <a:r>
              <a:rPr lang="nl-NL" altLang="he-IL" dirty="0" smtClean="0"/>
              <a:t>€108 + €50,8 </a:t>
            </a:r>
            <a:r>
              <a:rPr lang="en-US" altLang="he-IL" dirty="0" smtClean="0"/>
              <a:t>= </a:t>
            </a:r>
            <a:r>
              <a:rPr lang="nl-NL" altLang="he-IL" dirty="0" smtClean="0"/>
              <a:t>€158,8</a:t>
            </a:r>
            <a:endParaRPr lang="en-US" altLang="he-IL" dirty="0"/>
          </a:p>
        </p:txBody>
      </p: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609600" y="4953000"/>
            <a:ext cx="8229600" cy="1752600"/>
            <a:chOff x="384" y="3120"/>
            <a:chExt cx="5184" cy="1104"/>
          </a:xfrm>
        </p:grpSpPr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384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 smtClean="0"/>
                <a:t>Individuele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Uitkeringen</a:t>
              </a:r>
              <a:endParaRPr lang="en-US" altLang="he-IL" dirty="0"/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126,5</a:t>
              </a:r>
              <a:endParaRPr lang="en-US" altLang="he-IL" dirty="0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56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4F4A4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/>
                <a:t>COM</a:t>
              </a:r>
            </a:p>
            <a:p>
              <a:pPr algn="ctr"/>
              <a:r>
                <a:rPr lang="en-US" altLang="he-IL" dirty="0" err="1"/>
                <a:t>Collectieve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Doelen</a:t>
              </a:r>
              <a:r>
                <a:rPr lang="en-US" altLang="he-IL" dirty="0"/>
                <a:t> NL</a:t>
              </a:r>
            </a:p>
            <a:p>
              <a:pPr algn="ctr"/>
              <a:r>
                <a:rPr lang="nl-NL" altLang="he-IL" dirty="0" smtClean="0"/>
                <a:t>€23</a:t>
              </a:r>
              <a:r>
                <a:rPr lang="en-US" altLang="he-IL" dirty="0" smtClean="0"/>
                <a:t>,9</a:t>
              </a:r>
              <a:endParaRPr lang="en-US" altLang="he-IL" dirty="0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/>
                <a:t>SCMI</a:t>
              </a:r>
              <a:endParaRPr lang="en-US" altLang="he-IL" b="1" dirty="0"/>
            </a:p>
            <a:p>
              <a:pPr algn="ctr"/>
              <a:r>
                <a:rPr lang="en-US" altLang="he-IL" dirty="0" err="1"/>
                <a:t>Collectieve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Doelen</a:t>
              </a:r>
              <a:r>
                <a:rPr lang="en-US" altLang="he-IL" dirty="0"/>
                <a:t> IL</a:t>
              </a:r>
            </a:p>
            <a:p>
              <a:pPr algn="ctr"/>
              <a:r>
                <a:rPr lang="nl-NL" altLang="he-IL" dirty="0" smtClean="0"/>
                <a:t>€8,4</a:t>
              </a:r>
              <a:endParaRPr lang="en-US" altLang="he-IL" dirty="0"/>
            </a:p>
          </p:txBody>
        </p:sp>
      </p:grp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6105525" y="2209800"/>
            <a:ext cx="2962275" cy="1295399"/>
            <a:chOff x="3798" y="1392"/>
            <a:chExt cx="1866" cy="816"/>
          </a:xfrm>
        </p:grpSpPr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3798" y="1392"/>
              <a:ext cx="906" cy="816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99CCFF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smtClean="0"/>
                <a:t>Claim St</a:t>
              </a:r>
              <a:endParaRPr lang="en-US" altLang="he-IL" dirty="0"/>
            </a:p>
            <a:p>
              <a:pPr algn="ctr"/>
              <a:r>
                <a:rPr lang="nl-NL" altLang="he-IL" dirty="0" smtClean="0"/>
                <a:t>SIES</a:t>
              </a:r>
            </a:p>
            <a:p>
              <a:pPr algn="ctr"/>
              <a:r>
                <a:rPr lang="nl-NL" altLang="he-IL" dirty="0" smtClean="0"/>
                <a:t>€34,0</a:t>
              </a:r>
              <a:endParaRPr lang="en-US" altLang="he-IL" dirty="0"/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4800" y="1392"/>
              <a:ext cx="864" cy="816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99CCFF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 smtClean="0"/>
                <a:t>Juridisch</a:t>
              </a:r>
              <a:endParaRPr lang="en-US" altLang="he-IL" dirty="0" smtClean="0"/>
            </a:p>
            <a:p>
              <a:pPr algn="ctr"/>
              <a:r>
                <a:rPr lang="en-US" altLang="he-IL" dirty="0" err="1" smtClean="0"/>
                <a:t>bijstand</a:t>
              </a:r>
              <a:endParaRPr lang="en-US" altLang="he-IL" dirty="0"/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11,3</a:t>
              </a:r>
              <a:endParaRPr lang="en-US" altLang="he-IL" dirty="0"/>
            </a:p>
          </p:txBody>
        </p:sp>
      </p:grp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191000" y="2209800"/>
            <a:ext cx="1371600" cy="12954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tint val="4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Claim St</a:t>
            </a:r>
            <a:endParaRPr lang="en-US" altLang="he-IL" dirty="0"/>
          </a:p>
          <a:p>
            <a:pPr algn="ctr"/>
            <a:r>
              <a:rPr lang="nl-NL" altLang="he-IL" dirty="0" smtClean="0"/>
              <a:t>SIBS</a:t>
            </a:r>
          </a:p>
          <a:p>
            <a:pPr algn="ctr"/>
            <a:r>
              <a:rPr lang="nl-NL" altLang="he-IL" dirty="0" smtClean="0"/>
              <a:t>€</a:t>
            </a:r>
            <a:r>
              <a:rPr lang="en-US" altLang="he-IL" dirty="0" smtClean="0"/>
              <a:t>2,3</a:t>
            </a:r>
            <a:endParaRPr lang="en-US" altLang="he-IL" dirty="0"/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7162800" y="1676400"/>
            <a:ext cx="1143000" cy="533400"/>
            <a:chOff x="672" y="1056"/>
            <a:chExt cx="720" cy="336"/>
          </a:xfrm>
        </p:grpSpPr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67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39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4800600" y="16764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4716016" y="464820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3" name="Group 29"/>
          <p:cNvGrpSpPr>
            <a:grpSpLocks/>
          </p:cNvGrpSpPr>
          <p:nvPr/>
        </p:nvGrpSpPr>
        <p:grpSpPr bwMode="auto">
          <a:xfrm>
            <a:off x="2743200" y="1676400"/>
            <a:ext cx="3886200" cy="1981200"/>
            <a:chOff x="1728" y="1056"/>
            <a:chExt cx="2448" cy="1248"/>
          </a:xfrm>
        </p:grpSpPr>
        <p:grpSp>
          <p:nvGrpSpPr>
            <p:cNvPr id="42014" name="Group 30"/>
            <p:cNvGrpSpPr>
              <a:grpSpLocks/>
            </p:cNvGrpSpPr>
            <p:nvPr/>
          </p:nvGrpSpPr>
          <p:grpSpPr bwMode="auto">
            <a:xfrm>
              <a:off x="1728" y="1056"/>
              <a:ext cx="576" cy="1248"/>
              <a:chOff x="1728" y="1056"/>
              <a:chExt cx="576" cy="1200"/>
            </a:xfrm>
          </p:grpSpPr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4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1728" y="1200"/>
                <a:ext cx="43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Line 33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144" cy="10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18" name="Group 34"/>
            <p:cNvGrpSpPr>
              <a:grpSpLocks/>
            </p:cNvGrpSpPr>
            <p:nvPr/>
          </p:nvGrpSpPr>
          <p:grpSpPr bwMode="auto">
            <a:xfrm flipH="1">
              <a:off x="3600" y="1056"/>
              <a:ext cx="576" cy="1248"/>
              <a:chOff x="1728" y="1056"/>
              <a:chExt cx="576" cy="1200"/>
            </a:xfrm>
          </p:grpSpPr>
          <p:sp>
            <p:nvSpPr>
              <p:cNvPr id="42019" name="Line 35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4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Line 36"/>
              <p:cNvSpPr>
                <a:spLocks noChangeShapeType="1"/>
              </p:cNvSpPr>
              <p:nvPr/>
            </p:nvSpPr>
            <p:spPr bwMode="auto">
              <a:xfrm>
                <a:off x="1728" y="1200"/>
                <a:ext cx="43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37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144" cy="10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2400" y="1056"/>
              <a:ext cx="0" cy="124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3" name="Group 39"/>
          <p:cNvGrpSpPr>
            <a:grpSpLocks/>
          </p:cNvGrpSpPr>
          <p:nvPr/>
        </p:nvGrpSpPr>
        <p:grpSpPr bwMode="auto">
          <a:xfrm>
            <a:off x="2438400" y="1752600"/>
            <a:ext cx="4648200" cy="473075"/>
            <a:chOff x="1536" y="1104"/>
            <a:chExt cx="2832" cy="298"/>
          </a:xfrm>
        </p:grpSpPr>
        <p:sp>
          <p:nvSpPr>
            <p:cNvPr id="42024" name="Text Box 40"/>
            <p:cNvSpPr txBox="1">
              <a:spLocks noChangeArrowheads="1"/>
            </p:cNvSpPr>
            <p:nvPr/>
          </p:nvSpPr>
          <p:spPr bwMode="auto">
            <a:xfrm>
              <a:off x="1536" y="1142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/>
                <a:t>€</a:t>
              </a:r>
              <a:r>
                <a:rPr lang="en-US" altLang="he-IL" sz="2000"/>
                <a:t>12</a:t>
              </a:r>
            </a:p>
          </p:txBody>
        </p:sp>
        <p:sp>
          <p:nvSpPr>
            <p:cNvPr id="42025" name="Text Box 41"/>
            <p:cNvSpPr txBox="1">
              <a:spLocks noChangeArrowheads="1"/>
            </p:cNvSpPr>
            <p:nvPr/>
          </p:nvSpPr>
          <p:spPr bwMode="auto">
            <a:xfrm>
              <a:off x="2352" y="1104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/>
                <a:t>€</a:t>
              </a:r>
              <a:r>
                <a:rPr lang="en-US" altLang="he-IL" sz="2000"/>
                <a:t>21</a:t>
              </a:r>
            </a:p>
          </p:txBody>
        </p:sp>
        <p:sp>
          <p:nvSpPr>
            <p:cNvPr id="42026" name="Text Box 42"/>
            <p:cNvSpPr txBox="1">
              <a:spLocks noChangeArrowheads="1"/>
            </p:cNvSpPr>
            <p:nvPr/>
          </p:nvSpPr>
          <p:spPr bwMode="auto">
            <a:xfrm>
              <a:off x="3744" y="1152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 dirty="0" smtClean="0"/>
                <a:t>€75</a:t>
              </a:r>
              <a:endParaRPr lang="en-US" altLang="he-IL" sz="2000" dirty="0"/>
            </a:p>
          </p:txBody>
        </p:sp>
      </p:grpSp>
      <p:grpSp>
        <p:nvGrpSpPr>
          <p:cNvPr id="42029" name="Group 45"/>
          <p:cNvGrpSpPr>
            <a:grpSpLocks/>
          </p:cNvGrpSpPr>
          <p:nvPr/>
        </p:nvGrpSpPr>
        <p:grpSpPr bwMode="auto">
          <a:xfrm>
            <a:off x="1344216" y="4141401"/>
            <a:ext cx="6912768" cy="802454"/>
            <a:chOff x="1104" y="2616"/>
            <a:chExt cx="3744" cy="492"/>
          </a:xfrm>
        </p:grpSpPr>
        <p:cxnSp>
          <p:nvCxnSpPr>
            <p:cNvPr id="42011" name="AutoShape 27"/>
            <p:cNvCxnSpPr>
              <a:cxnSpLocks noChangeShapeType="1"/>
            </p:cNvCxnSpPr>
            <p:nvPr/>
          </p:nvCxnSpPr>
          <p:spPr bwMode="auto">
            <a:xfrm rot="10800000" flipV="1">
              <a:off x="1104" y="2616"/>
              <a:ext cx="756" cy="49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12" name="AutoShape 28"/>
            <p:cNvCxnSpPr>
              <a:cxnSpLocks noChangeShapeType="1"/>
            </p:cNvCxnSpPr>
            <p:nvPr/>
          </p:nvCxnSpPr>
          <p:spPr bwMode="auto">
            <a:xfrm>
              <a:off x="4140" y="2616"/>
              <a:ext cx="708" cy="49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Elbow Connector 30"/>
          <p:cNvCxnSpPr/>
          <p:nvPr/>
        </p:nvCxnSpPr>
        <p:spPr>
          <a:xfrm rot="16200000" flipH="1">
            <a:off x="1562018" y="2714162"/>
            <a:ext cx="396875" cy="1965489"/>
          </a:xfrm>
          <a:prstGeom prst="bentConnector2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5400000">
            <a:off x="6923327" y="3543899"/>
            <a:ext cx="278473" cy="214535"/>
          </a:xfrm>
          <a:prstGeom prst="bentConnector3">
            <a:avLst>
              <a:gd name="adj1" fmla="val 105569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42003" idx="2"/>
          </p:cNvCxnSpPr>
          <p:nvPr/>
        </p:nvCxnSpPr>
        <p:spPr>
          <a:xfrm rot="5400000">
            <a:off x="7434590" y="3019699"/>
            <a:ext cx="461910" cy="1432910"/>
          </a:xfrm>
          <a:prstGeom prst="bentConnector2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45732" y="3496055"/>
            <a:ext cx="1" cy="161545"/>
          </a:xfrm>
          <a:prstGeom prst="straightConnector1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808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3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nimBg="1" autoUpdateAnimBg="0"/>
      <p:bldP spid="41988" grpId="0" animBg="1" autoUpdateAnimBg="0"/>
      <p:bldP spid="41989" grpId="0" animBg="1" autoUpdateAnimBg="0"/>
      <p:bldP spid="41996" grpId="0" animBg="1" autoUpdateAnimBg="0"/>
      <p:bldP spid="42004" grpId="0" animBg="1" autoUpdateAnimBg="0"/>
      <p:bldP spid="42008" grpId="0" animBg="1"/>
      <p:bldP spid="420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EB36-684B-42ED-8799-DA6A1D445EB6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74925" y="752475"/>
            <a:ext cx="3902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 smtClean="0">
                <a:solidFill>
                  <a:srgbClr val="0000FF"/>
                </a:solidFill>
              </a:rPr>
              <a:t>Verdeling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 MAROR-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Gelden</a:t>
            </a:r>
            <a:endParaRPr lang="en-US" altLang="he-IL" sz="3600" b="1" dirty="0" smtClean="0">
              <a:solidFill>
                <a:srgbClr val="0000FF"/>
              </a:solidFill>
            </a:endParaRPr>
          </a:p>
          <a:p>
            <a:pPr lvl="1" algn="ctr">
              <a:spcBef>
                <a:spcPct val="50000"/>
              </a:spcBef>
            </a:pPr>
            <a:r>
              <a:rPr lang="nl-NL" altLang="he-IL" sz="2400" b="1" dirty="0" smtClean="0">
                <a:solidFill>
                  <a:srgbClr val="0000FF"/>
                </a:solidFill>
              </a:rPr>
              <a:t>x</a:t>
            </a:r>
            <a:r>
              <a:rPr lang="en-US" altLang="he-IL" sz="2400" dirty="0" smtClean="0"/>
              <a:t> </a:t>
            </a:r>
            <a:r>
              <a:rPr lang="en-US" altLang="he-IL" sz="2400" b="1" dirty="0" err="1" smtClean="0">
                <a:solidFill>
                  <a:srgbClr val="0000FF"/>
                </a:solidFill>
              </a:rPr>
              <a:t>miljoen</a:t>
            </a:r>
            <a:r>
              <a:rPr lang="en-US" altLang="he-IL" sz="2400" b="1" dirty="0" smtClean="0">
                <a:solidFill>
                  <a:srgbClr val="0000FF"/>
                </a:solidFill>
              </a:rPr>
              <a:t> </a:t>
            </a:r>
            <a:r>
              <a:rPr lang="nl-NL" altLang="he-IL" sz="2400" b="1" dirty="0" smtClean="0">
                <a:solidFill>
                  <a:srgbClr val="0000FF"/>
                </a:solidFill>
              </a:rPr>
              <a:t>€, </a:t>
            </a:r>
            <a:r>
              <a:rPr lang="en-US" altLang="he-IL" sz="2400" b="1" dirty="0" smtClean="0">
                <a:solidFill>
                  <a:srgbClr val="0000FF"/>
                </a:solidFill>
              </a:rPr>
              <a:t>December 2003</a:t>
            </a:r>
            <a:endParaRPr lang="en-US" altLang="he-IL" sz="2400" b="1" dirty="0">
              <a:solidFill>
                <a:srgbClr val="0000FF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6308" y="1606363"/>
            <a:ext cx="4015679" cy="119060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SMO/SAMO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158,9</a:t>
            </a:r>
            <a:endParaRPr lang="en-US" altLang="he-IL" sz="14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60032" y="1628800"/>
            <a:ext cx="4032448" cy="119060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SIM + (</a:t>
            </a:r>
            <a:r>
              <a:rPr lang="en-US" altLang="he-IL" dirty="0" err="1" smtClean="0"/>
              <a:t>Claim+Res+Rente</a:t>
            </a:r>
            <a:r>
              <a:rPr lang="en-US" altLang="he-IL" dirty="0" smtClean="0"/>
              <a:t>)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158,8</a:t>
            </a:r>
            <a:endParaRPr lang="en-US" altLang="he-IL" sz="1400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31408" y="3292755"/>
            <a:ext cx="4373339" cy="9144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CCFF99"/>
              </a:gs>
            </a:gsLst>
            <a:lin ang="18900000" scaled="1"/>
          </a:gradFill>
          <a:ln w="2857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SMO/SAMO </a:t>
            </a:r>
            <a:r>
              <a:rPr lang="en-US" altLang="he-IL" dirty="0"/>
              <a:t>+ </a:t>
            </a:r>
            <a:r>
              <a:rPr lang="en-US" altLang="he-IL" dirty="0" smtClean="0"/>
              <a:t>SIM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317,7</a:t>
            </a:r>
            <a:endParaRPr lang="en-US" altLang="he-IL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95536" y="4953000"/>
            <a:ext cx="2639144" cy="175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Individuele</a:t>
            </a:r>
            <a:endParaRPr lang="en-US" altLang="he-IL" dirty="0"/>
          </a:p>
          <a:p>
            <a:pPr algn="ctr"/>
            <a:r>
              <a:rPr lang="en-US" altLang="he-IL" dirty="0" err="1"/>
              <a:t>Uitkeringen</a:t>
            </a:r>
            <a:endParaRPr lang="en-US" altLang="he-IL" dirty="0"/>
          </a:p>
          <a:p>
            <a:pPr algn="ctr"/>
            <a:r>
              <a:rPr lang="nl-NL" altLang="he-IL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/>
              <a:t>255,9</a:t>
            </a:r>
            <a:endParaRPr lang="en-US" altLang="he-IL" sz="1400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03848" y="4952999"/>
            <a:ext cx="2952328" cy="1752601"/>
          </a:xfrm>
          <a:prstGeom prst="rect">
            <a:avLst/>
          </a:prstGeom>
          <a:gradFill rotWithShape="0">
            <a:gsLst>
              <a:gs pos="0">
                <a:srgbClr val="F4F4A4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Collectieve</a:t>
            </a:r>
            <a:endParaRPr lang="en-US" altLang="he-IL" dirty="0"/>
          </a:p>
          <a:p>
            <a:pPr algn="ctr"/>
            <a:r>
              <a:rPr lang="en-US" altLang="he-IL" dirty="0" err="1"/>
              <a:t>Doelen</a:t>
            </a:r>
            <a:r>
              <a:rPr lang="en-US" altLang="he-IL" dirty="0"/>
              <a:t> NL</a:t>
            </a:r>
          </a:p>
          <a:p>
            <a:pPr algn="ctr"/>
            <a:r>
              <a:rPr lang="nl-NL" altLang="he-IL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€45,7</a:t>
            </a:r>
            <a:endParaRPr lang="en-US" altLang="he-IL" dirty="0" smtClean="0"/>
          </a:p>
          <a:p>
            <a:pPr algn="ctr"/>
            <a:r>
              <a:rPr lang="nl-NL" altLang="he-IL" sz="2000" dirty="0" err="1" smtClean="0"/>
              <a:t>KamerII</a:t>
            </a:r>
            <a:r>
              <a:rPr lang="nl-NL" altLang="he-IL" sz="2000" dirty="0" smtClean="0"/>
              <a:t> + COM + CJO</a:t>
            </a:r>
            <a:endParaRPr lang="en-US" altLang="he-IL" sz="2000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325344" y="4952999"/>
            <a:ext cx="2711152" cy="1752601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Collectieve</a:t>
            </a:r>
            <a:endParaRPr lang="en-US" altLang="he-IL" dirty="0"/>
          </a:p>
          <a:p>
            <a:pPr algn="ctr"/>
            <a:r>
              <a:rPr lang="en-US" altLang="he-IL" dirty="0" err="1"/>
              <a:t>Doelen</a:t>
            </a:r>
            <a:r>
              <a:rPr lang="en-US" altLang="he-IL" dirty="0"/>
              <a:t> IL</a:t>
            </a:r>
          </a:p>
          <a:p>
            <a:pPr algn="ctr"/>
            <a:r>
              <a:rPr lang="nl-NL" altLang="he-IL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/>
              <a:t>16,1</a:t>
            </a:r>
          </a:p>
          <a:p>
            <a:pPr algn="ctr"/>
            <a:r>
              <a:rPr lang="nl-NL" altLang="he-IL" sz="2000" dirty="0" err="1" smtClean="0"/>
              <a:t>KamerIII</a:t>
            </a:r>
            <a:r>
              <a:rPr lang="nl-NL" altLang="he-IL" sz="2000" dirty="0" smtClean="0"/>
              <a:t> + SCMI + SPI</a:t>
            </a:r>
            <a:endParaRPr lang="en-US" altLang="he-IL" sz="2000" dirty="0"/>
          </a:p>
        </p:txBody>
      </p:sp>
      <p:cxnSp>
        <p:nvCxnSpPr>
          <p:cNvPr id="21514" name="AutoShape 10"/>
          <p:cNvCxnSpPr>
            <a:cxnSpLocks noChangeShapeType="1"/>
            <a:stCxn id="21510" idx="1"/>
            <a:endCxn id="21511" idx="0"/>
          </p:cNvCxnSpPr>
          <p:nvPr/>
        </p:nvCxnSpPr>
        <p:spPr bwMode="auto">
          <a:xfrm rot="10800000" flipV="1">
            <a:off x="1715108" y="3749954"/>
            <a:ext cx="816300" cy="1203045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0" idx="3"/>
            <a:endCxn id="21513" idx="0"/>
          </p:cNvCxnSpPr>
          <p:nvPr/>
        </p:nvCxnSpPr>
        <p:spPr bwMode="auto">
          <a:xfrm>
            <a:off x="6904747" y="3749955"/>
            <a:ext cx="776173" cy="1203044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648200" y="4191000"/>
            <a:ext cx="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17" name="AutoShape 13"/>
          <p:cNvCxnSpPr>
            <a:cxnSpLocks noChangeShapeType="1"/>
          </p:cNvCxnSpPr>
          <p:nvPr/>
        </p:nvCxnSpPr>
        <p:spPr bwMode="auto">
          <a:xfrm>
            <a:off x="6156176" y="2819400"/>
            <a:ext cx="0" cy="46799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</p:cNvCxnSpPr>
          <p:nvPr/>
        </p:nvCxnSpPr>
        <p:spPr bwMode="auto">
          <a:xfrm>
            <a:off x="3203848" y="2819400"/>
            <a:ext cx="0" cy="46799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nimBg="1" autoUpdateAnimBg="0"/>
      <p:bldP spid="21509" grpId="0" animBg="1" autoUpdateAnimBg="0"/>
      <p:bldP spid="21510" grpId="0" animBg="1" autoUpdateAnimBg="0"/>
      <p:bldP spid="21511" grpId="0" animBg="1" autoUpdateAnimBg="0"/>
      <p:bldP spid="21512" grpId="0" animBg="1" autoUpdateAnimBg="0"/>
      <p:bldP spid="21513" grpId="0" animBg="1" autoUpdateAnimBg="0"/>
      <p:bldP spid="215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1905000" cy="457200"/>
          </a:xfrm>
        </p:spPr>
        <p:txBody>
          <a:bodyPr/>
          <a:lstStyle/>
          <a:p>
            <a:fld id="{B6CFEB36-684B-42ED-8799-DA6A1D445EB6}" type="slidenum">
              <a:rPr lang="he-IL" altLang="en-US"/>
              <a:pPr/>
              <a:t>12</a:t>
            </a:fld>
            <a:endParaRPr lang="en-US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11560" y="0"/>
            <a:ext cx="82276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 smtClean="0"/>
              <a:t>Verdeling</a:t>
            </a:r>
            <a:r>
              <a:rPr lang="en-US" altLang="he-IL" sz="3600" b="1" dirty="0" smtClean="0"/>
              <a:t> </a:t>
            </a:r>
            <a:r>
              <a:rPr lang="en-US" altLang="he-IL" sz="3600" b="1" dirty="0" err="1" smtClean="0"/>
              <a:t>Collectieve</a:t>
            </a:r>
            <a:r>
              <a:rPr lang="en-US" altLang="he-IL" sz="3600" b="1" dirty="0" smtClean="0"/>
              <a:t> </a:t>
            </a:r>
            <a:r>
              <a:rPr lang="en-US" altLang="he-IL" sz="3600" b="1" dirty="0" err="1" smtClean="0"/>
              <a:t>Gelden</a:t>
            </a:r>
            <a:endParaRPr lang="en-US" altLang="he-IL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42610"/>
              </p:ext>
            </p:extLst>
          </p:nvPr>
        </p:nvGraphicFramePr>
        <p:xfrm>
          <a:off x="323528" y="770855"/>
          <a:ext cx="864096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513464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Kamer I:</a:t>
                      </a:r>
                      <a:endParaRPr lang="en-US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Individuele-gelden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–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&amp; Private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*Kamer II: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Nederland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**Kamer III: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*COM: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Nederland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Private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**SCMI: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Private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CJO: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Centraal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Joods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Overleg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Claims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&amp;Reserve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SPI: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Stichting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Platform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Claims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&amp;Reserve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50912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Stichting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Maror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Overheid</a:t>
            </a:r>
            <a:r>
              <a:rPr lang="en-US" dirty="0" smtClean="0">
                <a:solidFill>
                  <a:srgbClr val="0000FF"/>
                </a:solidFill>
              </a:rPr>
              <a:t> (SMO) </a:t>
            </a:r>
            <a:r>
              <a:rPr lang="en-US" dirty="0" err="1" smtClean="0">
                <a:solidFill>
                  <a:srgbClr val="0000FF"/>
                </a:solidFill>
              </a:rPr>
              <a:t>heeft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drie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kamers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*Kamer II </a:t>
            </a:r>
            <a:r>
              <a:rPr lang="en-US" dirty="0" err="1" smtClean="0">
                <a:solidFill>
                  <a:srgbClr val="0000FF"/>
                </a:solidFill>
              </a:rPr>
              <a:t>en</a:t>
            </a:r>
            <a:r>
              <a:rPr lang="en-US" dirty="0" smtClean="0">
                <a:solidFill>
                  <a:srgbClr val="0000FF"/>
                </a:solidFill>
              </a:rPr>
              <a:t> COM </a:t>
            </a:r>
            <a:r>
              <a:rPr lang="en-US" dirty="0" err="1" smtClean="0">
                <a:solidFill>
                  <a:srgbClr val="0000FF"/>
                </a:solidFill>
              </a:rPr>
              <a:t>zijn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personele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unies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**Kamer III </a:t>
            </a:r>
            <a:r>
              <a:rPr lang="en-US" dirty="0" err="1" smtClean="0">
                <a:solidFill>
                  <a:srgbClr val="0000FF"/>
                </a:solidFill>
              </a:rPr>
              <a:t>en</a:t>
            </a:r>
            <a:r>
              <a:rPr lang="en-US" dirty="0" smtClean="0">
                <a:solidFill>
                  <a:srgbClr val="0000FF"/>
                </a:solidFill>
              </a:rPr>
              <a:t> SCMI </a:t>
            </a:r>
            <a:r>
              <a:rPr lang="en-US" dirty="0" err="1" smtClean="0">
                <a:solidFill>
                  <a:srgbClr val="0000FF"/>
                </a:solidFill>
              </a:rPr>
              <a:t>zijn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personele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unies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9DA0-E01B-4786-8905-DAC482909B71}" type="slidenum">
              <a:rPr lang="he-IL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2068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Collectieve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Maror-gelden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Isra</a:t>
            </a:r>
            <a:r>
              <a:rPr lang="nl-NL" altLang="he-IL" b="1" dirty="0" smtClean="0">
                <a:solidFill>
                  <a:srgbClr val="0000FF"/>
                </a:solidFill>
              </a:rPr>
              <a:t>ë</a:t>
            </a:r>
            <a:r>
              <a:rPr lang="en-US" b="1" dirty="0" smtClean="0">
                <a:solidFill>
                  <a:srgbClr val="0000FF"/>
                </a:solidFill>
              </a:rPr>
              <a:t>l, 2003 (</a:t>
            </a:r>
            <a:r>
              <a:rPr lang="nl-NL" altLang="he-IL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 miljoen)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484784"/>
            <a:ext cx="3714134" cy="932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SMO/SAMO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Kamer III: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€7,7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3589" y="1485368"/>
            <a:ext cx="3784875" cy="936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SIM + Claim + Reserve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SCMI: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€8,4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2996952"/>
            <a:ext cx="8424936" cy="100811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Beschikbaar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Collectieve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Maror-gelden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Isra</a:t>
            </a:r>
            <a:r>
              <a:rPr lang="nl-NL" altLang="he-IL" dirty="0" smtClean="0">
                <a:solidFill>
                  <a:srgbClr val="000000"/>
                </a:solidFill>
              </a:rPr>
              <a:t>ë</a:t>
            </a:r>
            <a:r>
              <a:rPr lang="en-US" dirty="0" smtClean="0">
                <a:solidFill>
                  <a:srgbClr val="000000"/>
                </a:solidFill>
              </a:rPr>
              <a:t>l: circa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€16,1</a:t>
            </a:r>
          </a:p>
          <a:p>
            <a:pPr algn="ctr"/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Cash: </a:t>
            </a:r>
            <a:r>
              <a:rPr lang="nl-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Input + Rente – Netto betalingen = </a:t>
            </a:r>
            <a:r>
              <a:rPr lang="nl-NL" alt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1892564" y="2710928"/>
            <a:ext cx="576061" cy="1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695" y="2422114"/>
            <a:ext cx="164606" cy="658425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23528" y="4587318"/>
            <a:ext cx="8424936" cy="123477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Netto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betaald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Nederlandse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stichtingen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Isra</a:t>
            </a:r>
            <a:r>
              <a:rPr lang="nl-NL" altLang="he-IL" dirty="0" err="1" smtClean="0">
                <a:solidFill>
                  <a:srgbClr val="000000"/>
                </a:solidFill>
              </a:rPr>
              <a:t>ël</a:t>
            </a:r>
            <a:r>
              <a:rPr lang="nl-NL" altLang="he-IL" dirty="0">
                <a:solidFill>
                  <a:srgbClr val="000000"/>
                </a:solidFill>
              </a:rPr>
              <a:t> </a:t>
            </a:r>
            <a:r>
              <a:rPr lang="nl-NL" altLang="he-IL" dirty="0" smtClean="0">
                <a:solidFill>
                  <a:srgbClr val="000000"/>
                </a:solidFill>
              </a:rPr>
              <a:t>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 algn="ctr"/>
            <a:r>
              <a:rPr lang="nl-NL" altLang="he-IL" sz="2000" dirty="0" smtClean="0">
                <a:solidFill>
                  <a:srgbClr val="000000"/>
                </a:solidFill>
              </a:rPr>
              <a:t>Dit is niet bekend: SCMI is een Nederlandse stichting. Wel weten we wat de </a:t>
            </a:r>
            <a:r>
              <a:rPr lang="en-US" sz="2000" dirty="0" err="1">
                <a:solidFill>
                  <a:srgbClr val="000000"/>
                </a:solidFill>
              </a:rPr>
              <a:t>Isra</a:t>
            </a:r>
            <a:r>
              <a:rPr lang="nl-NL" altLang="he-IL" sz="2000" dirty="0">
                <a:solidFill>
                  <a:srgbClr val="000000"/>
                </a:solidFill>
              </a:rPr>
              <a:t>ë</a:t>
            </a:r>
            <a:r>
              <a:rPr lang="en-US" sz="2000" dirty="0" smtClean="0">
                <a:solidFill>
                  <a:srgbClr val="000000"/>
                </a:solidFill>
              </a:rPr>
              <a:t>l</a:t>
            </a:r>
            <a:r>
              <a:rPr lang="nl-NL" sz="2000" dirty="0" err="1" smtClean="0">
                <a:solidFill>
                  <a:srgbClr val="000000"/>
                </a:solidFill>
              </a:rPr>
              <a:t>ische</a:t>
            </a:r>
            <a:r>
              <a:rPr lang="nl-NL" sz="2000" dirty="0" smtClean="0">
                <a:solidFill>
                  <a:srgbClr val="000000"/>
                </a:solidFill>
              </a:rPr>
              <a:t> stichtingen  hebben ontvangen / teruggegeven (</a:t>
            </a:r>
            <a:r>
              <a:rPr lang="nl-NL" sz="2000" dirty="0" err="1" smtClean="0">
                <a:solidFill>
                  <a:srgbClr val="000000"/>
                </a:solidFill>
              </a:rPr>
              <a:t>Rasham</a:t>
            </a:r>
            <a:r>
              <a:rPr lang="nl-NL" sz="2000" dirty="0" smtClean="0">
                <a:solidFill>
                  <a:srgbClr val="000000"/>
                </a:solidFill>
              </a:rPr>
              <a:t> </a:t>
            </a:r>
            <a:r>
              <a:rPr lang="nl-NL" sz="2000" dirty="0" err="1" smtClean="0">
                <a:solidFill>
                  <a:srgbClr val="000000"/>
                </a:solidFill>
              </a:rPr>
              <a:t>Ha’amutot</a:t>
            </a:r>
            <a:r>
              <a:rPr lang="nl-NL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8297" y="4049265"/>
            <a:ext cx="5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8476" y="4002476"/>
            <a:ext cx="164606" cy="6584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75" y="4002476"/>
            <a:ext cx="164606" cy="6584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975" y="4002563"/>
            <a:ext cx="164606" cy="6584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1955" y="4009581"/>
            <a:ext cx="164606" cy="6584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690" y="4002476"/>
            <a:ext cx="164606" cy="658425"/>
          </a:xfrm>
          <a:prstGeom prst="rect">
            <a:avLst/>
          </a:prstGeom>
        </p:spPr>
      </p:pic>
      <p:cxnSp>
        <p:nvCxnSpPr>
          <p:cNvPr id="31" name="Elbow Connector 30"/>
          <p:cNvCxnSpPr/>
          <p:nvPr/>
        </p:nvCxnSpPr>
        <p:spPr>
          <a:xfrm rot="5400000" flipH="1" flipV="1">
            <a:off x="2898152" y="4279371"/>
            <a:ext cx="585820" cy="40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5" y="3909284"/>
            <a:ext cx="164606" cy="67061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056" y="3916740"/>
            <a:ext cx="164606" cy="6706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065" y="3909284"/>
            <a:ext cx="164606" cy="67061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790" y="3909284"/>
            <a:ext cx="164606" cy="67061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4202" y="3909284"/>
            <a:ext cx="164606" cy="6706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3325" y="3916700"/>
            <a:ext cx="164606" cy="67061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1331" y="3916700"/>
            <a:ext cx="164606" cy="67061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6614" y="3915960"/>
            <a:ext cx="164606" cy="67061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820" y="4009581"/>
            <a:ext cx="164606" cy="6584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417" y="4005804"/>
            <a:ext cx="164606" cy="6584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235" y="4002476"/>
            <a:ext cx="178460" cy="6584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683" y="4001603"/>
            <a:ext cx="164606" cy="658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1883" y="4009012"/>
            <a:ext cx="149242" cy="658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6503" y="3909284"/>
            <a:ext cx="164606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drumroll.wav"/>
          </p:stSnd>
        </p:sndAc>
      </p:transition>
    </mc:Choice>
    <mc:Fallback xmlns="">
      <p:transition spd="slow">
        <p:sndAc>
          <p:stSnd>
            <p:snd r:embed="rId7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638D-8D5A-4718-ACF7-CE1D61892F5E}" type="slidenum">
              <a:rPr lang="he-IL" altLang="en-US"/>
              <a:pPr/>
              <a:t>14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1163638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Kosten Helpdesk Maror-gelden</a:t>
            </a:r>
            <a:br>
              <a:rPr lang="en-US" altLang="he-IL" sz="3600" b="1">
                <a:solidFill>
                  <a:srgbClr val="0000FF"/>
                </a:solidFill>
              </a:rPr>
            </a:br>
            <a:r>
              <a:rPr lang="en-US" altLang="he-IL" sz="2400">
                <a:solidFill>
                  <a:srgbClr val="0000FF"/>
                </a:solidFill>
              </a:rPr>
              <a:t>(vanaf midden 2000 tot eind 2001)</a:t>
            </a:r>
            <a:endParaRPr lang="en-US" altLang="he-IL" sz="3600">
              <a:solidFill>
                <a:srgbClr val="0000FF"/>
              </a:solidFill>
            </a:endParaRPr>
          </a:p>
        </p:txBody>
      </p:sp>
      <p:graphicFrame>
        <p:nvGraphicFramePr>
          <p:cNvPr id="91178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94508164"/>
              </p:ext>
            </p:extLst>
          </p:nvPr>
        </p:nvGraphicFramePr>
        <p:xfrm>
          <a:off x="539750" y="2060575"/>
          <a:ext cx="7918450" cy="3640710"/>
        </p:xfrm>
        <a:graphic>
          <a:graphicData uri="http://schemas.openxmlformats.org/drawingml/2006/table">
            <a:tbl>
              <a:tblPr/>
              <a:tblGrid>
                <a:gridCol w="1816100"/>
                <a:gridCol w="2108200"/>
                <a:gridCol w="2014538"/>
                <a:gridCol w="1979612"/>
              </a:tblGrid>
              <a:tr h="95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Aantal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Uitkeringen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Kosten per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aanvraag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Nederland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€ 4.315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25.614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€ 0,17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</a:t>
                      </a:r>
                      <a:r>
                        <a:rPr kumimoji="0" lang="en-US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69.028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3.434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223,95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€ 63.438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€ 23,50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Overige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€ 2.778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3.092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€ 0,90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€ 839.559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34.839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€ 24,10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1AB0-E7BF-4031-BCE7-9365D18A4102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664"/>
            <a:ext cx="7773987" cy="1141038"/>
          </a:xfrm>
        </p:spPr>
        <p:txBody>
          <a:bodyPr/>
          <a:lstStyle/>
          <a:p>
            <a:r>
              <a:rPr lang="en-US" altLang="he-IL" sz="3600" b="1" dirty="0" err="1">
                <a:solidFill>
                  <a:srgbClr val="0000FF"/>
                </a:solidFill>
              </a:rPr>
              <a:t>Individuele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uitkeringen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 per 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portie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/>
            </a:r>
            <a:br>
              <a:rPr lang="en-US" altLang="he-IL" sz="3600" b="1" dirty="0" smtClean="0">
                <a:solidFill>
                  <a:srgbClr val="0000FF"/>
                </a:solidFill>
              </a:rPr>
            </a:br>
            <a:r>
              <a:rPr lang="en-US" altLang="he-IL" sz="2800" dirty="0" err="1" smtClean="0">
                <a:solidFill>
                  <a:srgbClr val="0000FF"/>
                </a:solidFill>
              </a:rPr>
              <a:t>Totaal</a:t>
            </a:r>
            <a:r>
              <a:rPr lang="en-US" altLang="he-IL" sz="2800" dirty="0" smtClean="0">
                <a:solidFill>
                  <a:srgbClr val="0000FF"/>
                </a:solidFill>
              </a:rPr>
              <a:t> </a:t>
            </a:r>
            <a:r>
              <a:rPr lang="en-US" altLang="he-IL" sz="2800" dirty="0" err="1" smtClean="0">
                <a:solidFill>
                  <a:srgbClr val="0000FF"/>
                </a:solidFill>
              </a:rPr>
              <a:t>aantal</a:t>
            </a:r>
            <a:r>
              <a:rPr lang="en-US" altLang="he-IL" sz="2800" dirty="0" smtClean="0">
                <a:solidFill>
                  <a:srgbClr val="0000FF"/>
                </a:solidFill>
              </a:rPr>
              <a:t> </a:t>
            </a:r>
            <a:r>
              <a:rPr lang="en-US" altLang="he-IL" sz="2800" dirty="0" err="1" smtClean="0">
                <a:solidFill>
                  <a:srgbClr val="0000FF"/>
                </a:solidFill>
              </a:rPr>
              <a:t>porties</a:t>
            </a:r>
            <a:r>
              <a:rPr lang="en-US" altLang="he-IL" sz="2800" dirty="0" smtClean="0">
                <a:solidFill>
                  <a:srgbClr val="0000FF"/>
                </a:solidFill>
              </a:rPr>
              <a:t>: 26.342</a:t>
            </a:r>
            <a:endParaRPr lang="en-US" altLang="he-IL" sz="2800" dirty="0">
              <a:solidFill>
                <a:srgbClr val="0000FF"/>
              </a:solidFill>
            </a:endParaRPr>
          </a:p>
        </p:txBody>
      </p:sp>
      <p:graphicFrame>
        <p:nvGraphicFramePr>
          <p:cNvPr id="93259" name="Group 7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8331069"/>
              </p:ext>
            </p:extLst>
          </p:nvPr>
        </p:nvGraphicFramePr>
        <p:xfrm>
          <a:off x="611188" y="1844823"/>
          <a:ext cx="8064500" cy="4104456"/>
        </p:xfrm>
        <a:graphic>
          <a:graphicData uri="http://schemas.openxmlformats.org/drawingml/2006/table">
            <a:tbl>
              <a:tblPr/>
              <a:tblGrid>
                <a:gridCol w="2808287"/>
                <a:gridCol w="1657350"/>
                <a:gridCol w="1800225"/>
                <a:gridCol w="1798638"/>
              </a:tblGrid>
              <a:tr h="873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 ronde (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2000/2001)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€3.812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€2.541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€6.353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 ronde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(2002)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€1.328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€796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€2.124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3e ronde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(2003)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€240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€1.465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€1.705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€5.380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€4.802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€10.182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0E3-2688-464D-9444-81F41F382F78}" type="slidenum">
              <a:rPr lang="he-IL" altLang="en-US"/>
              <a:pPr/>
              <a:t>16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874713"/>
          </a:xfrm>
        </p:spPr>
        <p:txBody>
          <a:bodyPr/>
          <a:lstStyle/>
          <a:p>
            <a:r>
              <a:rPr lang="en-US" altLang="he-IL" sz="3600" b="1" dirty="0">
                <a:solidFill>
                  <a:srgbClr val="0000FF"/>
                </a:solidFill>
              </a:rPr>
              <a:t>Nederland </a:t>
            </a:r>
            <a:r>
              <a:rPr lang="en-US" altLang="he-IL" sz="3600" b="1" dirty="0" err="1">
                <a:solidFill>
                  <a:srgbClr val="0000FF"/>
                </a:solidFill>
              </a:rPr>
              <a:t>collectieve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doelen</a:t>
            </a:r>
            <a:r>
              <a:rPr lang="en-US" altLang="he-IL" b="1" dirty="0">
                <a:solidFill>
                  <a:srgbClr val="0000FF"/>
                </a:solidFill>
              </a:rPr>
              <a:t/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1800" dirty="0" err="1">
                <a:solidFill>
                  <a:srgbClr val="0000FF"/>
                </a:solidFill>
              </a:rPr>
              <a:t>Bedragen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>
                <a:solidFill>
                  <a:srgbClr val="0000FF"/>
                </a:solidFill>
              </a:rPr>
              <a:t>zijn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>
                <a:solidFill>
                  <a:srgbClr val="0000FF"/>
                </a:solidFill>
              </a:rPr>
              <a:t>zonder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 smtClean="0">
                <a:solidFill>
                  <a:srgbClr val="0000FF"/>
                </a:solidFill>
              </a:rPr>
              <a:t>kostenvergoeding</a:t>
            </a:r>
            <a:endParaRPr lang="en-US" altLang="he-IL" sz="1800" dirty="0">
              <a:solidFill>
                <a:srgbClr val="0000FF"/>
              </a:solidFill>
            </a:endParaRPr>
          </a:p>
        </p:txBody>
      </p:sp>
      <p:graphicFrame>
        <p:nvGraphicFramePr>
          <p:cNvPr id="76843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3315273"/>
              </p:ext>
            </p:extLst>
          </p:nvPr>
        </p:nvGraphicFramePr>
        <p:xfrm>
          <a:off x="685800" y="2133600"/>
          <a:ext cx="7631113" cy="4134464"/>
        </p:xfrm>
        <a:graphic>
          <a:graphicData uri="http://schemas.openxmlformats.org/drawingml/2006/table">
            <a:tbl>
              <a:tblPr/>
              <a:tblGrid>
                <a:gridCol w="5902325"/>
                <a:gridCol w="1728788"/>
              </a:tblGrid>
              <a:tr h="5745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Omschrijving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7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Notarisgelden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4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Vierde goudtranche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9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Maror-gelden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(74% van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collectief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9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64,32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95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restant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van € 4.35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miljoen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(van de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claimstichtingen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staat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de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jaarverslagen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van de SIM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wellicht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direct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verdeeld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door CJO (74% = €3,22)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SPI (26% = €1,13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miljoen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Echter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bedrag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staat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zichtbaar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de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jaarrekening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van de SCMI.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94EC-963E-45AF-B94B-DCB509D7AD4D}" type="slidenum">
              <a:rPr lang="he-IL" altLang="en-US"/>
              <a:pPr/>
              <a:t>17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3"/>
            <a:ext cx="7847012" cy="720079"/>
          </a:xfrm>
        </p:spPr>
        <p:txBody>
          <a:bodyPr/>
          <a:lstStyle/>
          <a:p>
            <a:r>
              <a:rPr lang="en-US" altLang="he-IL" sz="3600" b="1" dirty="0" err="1" smtClean="0">
                <a:solidFill>
                  <a:srgbClr val="0000FF"/>
                </a:solidFill>
              </a:rPr>
              <a:t>Isra</a:t>
            </a:r>
            <a:r>
              <a:rPr lang="nl-NL" altLang="he-IL" sz="3600" b="1" dirty="0" smtClean="0">
                <a:solidFill>
                  <a:srgbClr val="0000FF"/>
                </a:solidFill>
              </a:rPr>
              <a:t>ë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l </a:t>
            </a:r>
            <a:r>
              <a:rPr lang="en-US" altLang="he-IL" sz="3600" b="1" dirty="0" err="1">
                <a:solidFill>
                  <a:srgbClr val="0000FF"/>
                </a:solidFill>
              </a:rPr>
              <a:t>collectieve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doelen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 </a:t>
            </a:r>
            <a:r>
              <a:rPr lang="en-US" altLang="he-IL" sz="1800" b="1" dirty="0" smtClean="0">
                <a:solidFill>
                  <a:srgbClr val="0000FF"/>
                </a:solidFill>
              </a:rPr>
              <a:t>(1998-2006)</a:t>
            </a:r>
            <a:r>
              <a:rPr lang="en-US" altLang="he-IL" sz="1800" b="1" dirty="0">
                <a:solidFill>
                  <a:srgbClr val="0000FF"/>
                </a:solidFill>
              </a:rPr>
              <a:t/>
            </a:r>
            <a:br>
              <a:rPr lang="en-US" altLang="he-IL" sz="1800" b="1" dirty="0">
                <a:solidFill>
                  <a:srgbClr val="0000FF"/>
                </a:solidFill>
              </a:rPr>
            </a:br>
            <a:r>
              <a:rPr lang="en-US" altLang="he-IL" sz="1800" dirty="0" err="1">
                <a:solidFill>
                  <a:srgbClr val="0000FF"/>
                </a:solidFill>
              </a:rPr>
              <a:t>Bedragen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>
                <a:solidFill>
                  <a:srgbClr val="0000FF"/>
                </a:solidFill>
              </a:rPr>
              <a:t>zijn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>
                <a:solidFill>
                  <a:srgbClr val="0000FF"/>
                </a:solidFill>
              </a:rPr>
              <a:t>zonder</a:t>
            </a:r>
            <a:r>
              <a:rPr lang="en-US" altLang="he-IL" sz="1800" dirty="0">
                <a:solidFill>
                  <a:srgbClr val="0000FF"/>
                </a:solidFill>
              </a:rPr>
              <a:t> </a:t>
            </a:r>
            <a:r>
              <a:rPr lang="en-US" altLang="he-IL" sz="1800" dirty="0" err="1" smtClean="0">
                <a:solidFill>
                  <a:srgbClr val="0000FF"/>
                </a:solidFill>
              </a:rPr>
              <a:t>kostenvergoeding</a:t>
            </a:r>
            <a:endParaRPr lang="en-US" altLang="he-IL" sz="1800" dirty="0">
              <a:solidFill>
                <a:srgbClr val="0000FF"/>
              </a:solidFill>
            </a:endParaRPr>
          </a:p>
        </p:txBody>
      </p:sp>
      <p:graphicFrame>
        <p:nvGraphicFramePr>
          <p:cNvPr id="78937" name="Group 8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26276347"/>
              </p:ext>
            </p:extLst>
          </p:nvPr>
        </p:nvGraphicFramePr>
        <p:xfrm>
          <a:off x="611188" y="1345242"/>
          <a:ext cx="7921252" cy="3627120"/>
        </p:xfrm>
        <a:graphic>
          <a:graphicData uri="http://schemas.openxmlformats.org/drawingml/2006/table">
            <a:tbl>
              <a:tblPr/>
              <a:tblGrid>
                <a:gridCol w="6016980"/>
                <a:gridCol w="1904272"/>
              </a:tblGrid>
              <a:tr h="48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Omschrijving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Notarisgelden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Nazi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Persecutee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Relief Fund (NPRF)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Maror-gelden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(26% van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collectief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Maror-gelden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vanaf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01-01-2007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Isra</a:t>
                      </a:r>
                      <a:r>
                        <a:rPr lang="nl-NL" altLang="he-IL" dirty="0" smtClean="0">
                          <a:solidFill>
                            <a:schemeClr val="tx1"/>
                          </a:solidFill>
                        </a:rPr>
                        <a:t>ë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collectieve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doelen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23,27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Isra</a:t>
                      </a:r>
                      <a:r>
                        <a:rPr lang="nl-NL" altLang="he-IL" dirty="0" smtClean="0">
                          <a:solidFill>
                            <a:schemeClr val="tx1"/>
                          </a:solidFill>
                        </a:rPr>
                        <a:t>ë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collectieve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doelen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ruim</a:t>
                      </a:r>
                      <a:r>
                        <a:rPr kumimoji="0" lang="en-US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nl-NL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120</a:t>
                      </a: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188" y="5085184"/>
            <a:ext cx="792125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en-US" sz="1800" dirty="0" smtClean="0"/>
              <a:t>*</a:t>
            </a:r>
            <a:r>
              <a:rPr lang="en-US" altLang="en-US" sz="1800" dirty="0" err="1" smtClean="0"/>
              <a:t>Rente</a:t>
            </a:r>
            <a:r>
              <a:rPr lang="en-US" altLang="en-US" sz="1800" dirty="0" smtClean="0"/>
              <a:t> over €</a:t>
            </a:r>
            <a:r>
              <a:rPr lang="en-US" altLang="en-US" sz="1800" dirty="0"/>
              <a:t>4,99 + </a:t>
            </a:r>
            <a:r>
              <a:rPr lang="en-US" altLang="en-US" sz="1800" dirty="0" smtClean="0"/>
              <a:t>€2,81 </a:t>
            </a:r>
            <a:r>
              <a:rPr lang="en-US" altLang="en-US" sz="1800" dirty="0" err="1"/>
              <a:t>miljoen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ontvangen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door SCMI in </a:t>
            </a:r>
            <a:r>
              <a:rPr lang="en-US" altLang="en-US" sz="1800" dirty="0"/>
              <a:t>2002 </a:t>
            </a:r>
            <a:r>
              <a:rPr lang="en-US" altLang="en-US" sz="1800" dirty="0" smtClean="0"/>
              <a:t>&amp; 2004; </a:t>
            </a:r>
          </a:p>
          <a:p>
            <a:pPr lvl="0">
              <a:spcBef>
                <a:spcPct val="20000"/>
              </a:spcBef>
            </a:pPr>
            <a:r>
              <a:rPr lang="en-US" altLang="en-US" sz="1800" dirty="0" smtClean="0"/>
              <a:t>  </a:t>
            </a:r>
            <a:r>
              <a:rPr lang="en-US" altLang="en-US" sz="1800" dirty="0" err="1" smtClean="0"/>
              <a:t>Restant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claimstichting</a:t>
            </a:r>
            <a:r>
              <a:rPr lang="en-US" altLang="en-US" sz="1800" dirty="0" smtClean="0"/>
              <a:t> SIVS </a:t>
            </a:r>
            <a:r>
              <a:rPr lang="en-US" altLang="en-US" sz="1800" dirty="0" err="1" smtClean="0"/>
              <a:t>bij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liquidatie</a:t>
            </a:r>
            <a:r>
              <a:rPr lang="en-US" altLang="en-US" sz="1800" dirty="0" smtClean="0"/>
              <a:t> (</a:t>
            </a:r>
            <a:r>
              <a:rPr lang="en-US" altLang="en-US" sz="1800" dirty="0" err="1" smtClean="0"/>
              <a:t>uitgekeerd</a:t>
            </a:r>
            <a:r>
              <a:rPr lang="en-US" altLang="en-US" sz="1800" dirty="0" smtClean="0"/>
              <a:t> tot 31 December  2014: </a:t>
            </a:r>
          </a:p>
          <a:p>
            <a:pPr lvl="0">
              <a:spcBef>
                <a:spcPct val="20000"/>
              </a:spcBef>
            </a:pPr>
            <a:r>
              <a:rPr lang="en-US" altLang="he-IL" sz="1800" dirty="0"/>
              <a:t> </a:t>
            </a:r>
            <a:r>
              <a:rPr lang="en-US" altLang="he-IL" sz="1800" dirty="0" smtClean="0"/>
              <a:t> </a:t>
            </a:r>
            <a:r>
              <a:rPr lang="nl-NL" altLang="he-IL" sz="1800" dirty="0" smtClean="0"/>
              <a:t>€7,5 </a:t>
            </a:r>
            <a:r>
              <a:rPr lang="en-US" altLang="en-US" sz="1800" dirty="0" err="1" smtClean="0"/>
              <a:t>miljoen</a:t>
            </a:r>
            <a:r>
              <a:rPr lang="en-US" altLang="en-US" sz="1800" dirty="0" smtClean="0"/>
              <a:t>).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D3D-7C26-4F74-9915-99D38B11E824}" type="slidenum">
              <a:rPr lang="he-IL" altLang="en-US"/>
              <a:pPr/>
              <a:t>18</a:t>
            </a:fld>
            <a:endParaRPr lang="en-US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918450" cy="863600"/>
          </a:xfrm>
        </p:spPr>
        <p:txBody>
          <a:bodyPr/>
          <a:lstStyle/>
          <a:p>
            <a:r>
              <a:rPr lang="en-US" altLang="he-IL" sz="3600" b="1" dirty="0" err="1">
                <a:solidFill>
                  <a:srgbClr val="0000FF"/>
                </a:solidFill>
              </a:rPr>
              <a:t>Verdeling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Israëlische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collectieve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doelen</a:t>
            </a:r>
            <a:r>
              <a:rPr lang="en-US" altLang="he-IL" b="1" dirty="0">
                <a:solidFill>
                  <a:srgbClr val="0000FF"/>
                </a:solidFill>
              </a:rPr>
              <a:t/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2000" dirty="0">
                <a:solidFill>
                  <a:srgbClr val="0000FF"/>
                </a:solidFill>
              </a:rPr>
              <a:t>de </a:t>
            </a:r>
            <a:r>
              <a:rPr lang="en-US" altLang="he-IL" sz="2000" dirty="0" err="1">
                <a:solidFill>
                  <a:srgbClr val="0000FF"/>
                </a:solidFill>
              </a:rPr>
              <a:t>zes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organisaties</a:t>
            </a:r>
            <a:r>
              <a:rPr lang="en-US" altLang="he-IL" sz="2000" dirty="0">
                <a:solidFill>
                  <a:srgbClr val="0000FF"/>
                </a:solidFill>
              </a:rPr>
              <a:t> die de </a:t>
            </a:r>
            <a:r>
              <a:rPr lang="en-US" altLang="he-IL" sz="2000" dirty="0" err="1">
                <a:solidFill>
                  <a:srgbClr val="0000FF"/>
                </a:solidFill>
              </a:rPr>
              <a:t>hoogste</a:t>
            </a:r>
            <a:r>
              <a:rPr lang="en-US" altLang="he-IL" sz="2000" dirty="0">
                <a:solidFill>
                  <a:srgbClr val="FF3300"/>
                </a:solidFill>
              </a:rPr>
              <a:t> </a:t>
            </a:r>
            <a:r>
              <a:rPr lang="en-US" altLang="he-IL" sz="2000" dirty="0">
                <a:solidFill>
                  <a:srgbClr val="3333CC"/>
                </a:solidFill>
              </a:rPr>
              <a:t>*</a:t>
            </a:r>
            <a:r>
              <a:rPr lang="en-US" altLang="he-IL" sz="2000" dirty="0" err="1">
                <a:solidFill>
                  <a:srgbClr val="3333CC"/>
                </a:solidFill>
              </a:rPr>
              <a:t>uitkeringen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ontvingen</a:t>
            </a:r>
            <a:endParaRPr lang="en-US" altLang="he-IL" sz="2000" dirty="0">
              <a:solidFill>
                <a:srgbClr val="0000FF"/>
              </a:solidFill>
            </a:endParaRPr>
          </a:p>
        </p:txBody>
      </p:sp>
      <p:graphicFrame>
        <p:nvGraphicFramePr>
          <p:cNvPr id="117925" name="Group 165"/>
          <p:cNvGraphicFramePr>
            <a:graphicFrameLocks noGrp="1"/>
          </p:cNvGraphicFramePr>
          <p:nvPr>
            <p:ph type="tbl" idx="1"/>
          </p:nvPr>
        </p:nvGraphicFramePr>
        <p:xfrm>
          <a:off x="755650" y="1412875"/>
          <a:ext cx="7704138" cy="4752976"/>
        </p:xfrm>
        <a:graphic>
          <a:graphicData uri="http://schemas.openxmlformats.org/drawingml/2006/table">
            <a:tbl>
              <a:tblPr/>
              <a:tblGrid>
                <a:gridCol w="3744913"/>
                <a:gridCol w="1223962"/>
                <a:gridCol w="1368425"/>
                <a:gridCol w="1366838"/>
              </a:tblGrid>
              <a:tr h="5429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Organisatie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NPRF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SCMI*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NINIemz 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(NPRF thuiszorg IOH)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18,43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Beth Juliana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Irgoen Olei Holland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Beth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Joles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 Davids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*De bedragen zijn toezeggingen en geen uitkeringen en totaal van rondes 1 t/m 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C3A-652B-4AB4-8352-C16264043289}" type="slidenum">
              <a:rPr lang="he-IL" altLang="en-US"/>
              <a:pPr/>
              <a:t>19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847012" cy="792162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Verdeling Collectieve Maror Israël</a:t>
            </a:r>
            <a:r>
              <a:rPr lang="en-US" altLang="he-IL" b="1">
                <a:solidFill>
                  <a:srgbClr val="0000FF"/>
                </a:solidFill>
              </a:rPr>
              <a:t/>
            </a:r>
            <a:br>
              <a:rPr lang="en-US" altLang="he-IL" b="1">
                <a:solidFill>
                  <a:srgbClr val="0000FF"/>
                </a:solidFill>
              </a:rPr>
            </a:br>
            <a:r>
              <a:rPr lang="en-US" altLang="he-IL" sz="2000">
                <a:solidFill>
                  <a:srgbClr val="0000FF"/>
                </a:solidFill>
              </a:rPr>
              <a:t>de zes organisaties die de hoogste</a:t>
            </a:r>
            <a:r>
              <a:rPr lang="en-US" altLang="he-IL" sz="2000">
                <a:solidFill>
                  <a:srgbClr val="FF3300"/>
                </a:solidFill>
              </a:rPr>
              <a:t> </a:t>
            </a:r>
            <a:r>
              <a:rPr lang="en-US" altLang="he-IL" sz="2000">
                <a:solidFill>
                  <a:srgbClr val="3333CC"/>
                </a:solidFill>
              </a:rPr>
              <a:t>*uitkeringen</a:t>
            </a:r>
            <a:r>
              <a:rPr lang="en-US" altLang="he-IL" sz="2000">
                <a:solidFill>
                  <a:srgbClr val="0000FF"/>
                </a:solidFill>
              </a:rPr>
              <a:t> in 2004 ontvingen</a:t>
            </a:r>
          </a:p>
        </p:txBody>
      </p:sp>
      <p:graphicFrame>
        <p:nvGraphicFramePr>
          <p:cNvPr id="129131" name="Group 107"/>
          <p:cNvGraphicFramePr>
            <a:graphicFrameLocks noGrp="1"/>
          </p:cNvGraphicFramePr>
          <p:nvPr>
            <p:ph type="tbl" idx="1"/>
          </p:nvPr>
        </p:nvGraphicFramePr>
        <p:xfrm>
          <a:off x="755650" y="1412875"/>
          <a:ext cx="7632700" cy="4852672"/>
        </p:xfrm>
        <a:graphic>
          <a:graphicData uri="http://schemas.openxmlformats.org/drawingml/2006/table">
            <a:tbl>
              <a:tblPr/>
              <a:tblGrid>
                <a:gridCol w="3168650"/>
                <a:gridCol w="2376488"/>
                <a:gridCol w="2087562"/>
              </a:tblGrid>
              <a:tr h="5762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SCMI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miljoen) rondes 1 &amp;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7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Toegekend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Uitgekeerd?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NINIemz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Beth Juliana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Irgoen Olei Holland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Beth Joles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 Davids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circa</a:t>
                      </a:r>
                      <a:r>
                        <a:rPr kumimoji="0" lang="en-US" alt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6225-3034-4F3D-9703-1FDB0AFFD049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685800"/>
          </a:xfrm>
        </p:spPr>
        <p:txBody>
          <a:bodyPr/>
          <a:lstStyle/>
          <a:p>
            <a:r>
              <a:rPr lang="en-US" altLang="he-IL" b="1">
                <a:solidFill>
                  <a:srgbClr val="0000FF"/>
                </a:solidFill>
              </a:rPr>
              <a:t>De Omgeving waarin wij Leven</a:t>
            </a:r>
            <a:endParaRPr lang="en-US" altLang="he-IL" b="1">
              <a:solidFill>
                <a:schemeClr val="accent2"/>
              </a:solidFill>
            </a:endParaRP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33488"/>
            <a:ext cx="7775575" cy="48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752-65EC-430E-9AE8-CCFD2053FAE0}" type="slidenum">
              <a:rPr lang="he-IL" altLang="en-US"/>
              <a:pPr/>
              <a:t>20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918450" cy="1008063"/>
          </a:xfrm>
        </p:spPr>
        <p:txBody>
          <a:bodyPr/>
          <a:lstStyle/>
          <a:p>
            <a:r>
              <a:rPr lang="en-US" altLang="he-IL" sz="3600" b="1" dirty="0" err="1">
                <a:solidFill>
                  <a:srgbClr val="0000FF"/>
                </a:solidFill>
              </a:rPr>
              <a:t>Verdeling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Israëlische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collectieve</a:t>
            </a:r>
            <a:r>
              <a:rPr lang="en-US" altLang="he-IL" sz="3600" b="1" dirty="0">
                <a:solidFill>
                  <a:srgbClr val="0000FF"/>
                </a:solidFill>
              </a:rPr>
              <a:t/>
            </a:r>
            <a:br>
              <a:rPr lang="en-US" altLang="he-IL" sz="3600" b="1" dirty="0">
                <a:solidFill>
                  <a:srgbClr val="0000FF"/>
                </a:solidFill>
              </a:rPr>
            </a:br>
            <a:r>
              <a:rPr lang="en-US" altLang="he-IL" sz="3600" b="1" dirty="0" err="1" smtClean="0">
                <a:solidFill>
                  <a:srgbClr val="0000FF"/>
                </a:solidFill>
              </a:rPr>
              <a:t>Maror-gelden</a:t>
            </a:r>
            <a:endParaRPr lang="en-US" altLang="he-IL" sz="2000" dirty="0">
              <a:solidFill>
                <a:srgbClr val="0000FF"/>
              </a:solidFill>
            </a:endParaRPr>
          </a:p>
        </p:txBody>
      </p:sp>
      <p:graphicFrame>
        <p:nvGraphicFramePr>
          <p:cNvPr id="148627" name="Group 1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10460048"/>
              </p:ext>
            </p:extLst>
          </p:nvPr>
        </p:nvGraphicFramePr>
        <p:xfrm>
          <a:off x="684213" y="1773238"/>
          <a:ext cx="7775575" cy="3812794"/>
        </p:xfrm>
        <a:graphic>
          <a:graphicData uri="http://schemas.openxmlformats.org/drawingml/2006/table">
            <a:tbl>
              <a:tblPr/>
              <a:tblGrid>
                <a:gridCol w="5616575"/>
                <a:gridCol w="2159000"/>
              </a:tblGrid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SCMI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gegevens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afkomstig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van SCMI)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 </a:t>
                      </a:r>
                      <a:r>
                        <a:rPr kumimoji="0" lang="en-US" alt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₪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verdelen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Maror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t/m 9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inclusief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reserveringen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Maror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t/m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nog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besteden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32,90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nog in cash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*Totaal: optelling (uitgekeerd) van de rondes 1 t/m 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**Totaal uitgekeerd volgens SCMI verslag augustus 2010.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48072"/>
          </a:xfrm>
        </p:spPr>
        <p:txBody>
          <a:bodyPr/>
          <a:lstStyle/>
          <a:p>
            <a:r>
              <a:rPr lang="nl-NL" sz="3200" dirty="0" smtClean="0"/>
              <a:t>SAMENVATTEND 1: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908720"/>
            <a:ext cx="7918648" cy="5688632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Wat is het </a:t>
            </a:r>
            <a:r>
              <a:rPr lang="nl-NL" sz="2800" dirty="0"/>
              <a:t>totaal bedrag voor verdeling collectieve </a:t>
            </a:r>
            <a:r>
              <a:rPr lang="nl-NL" sz="2800" dirty="0" smtClean="0"/>
              <a:t>doelen Israël (slides 9, 10, 11, 12 en 14)?</a:t>
            </a:r>
          </a:p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Wat is volgens SCMI, SMO/SAMO en SIM aan Israëlische stichtingen uitbetaald </a:t>
            </a:r>
            <a:r>
              <a:rPr lang="nl-NL" sz="2400" dirty="0" smtClean="0"/>
              <a:t>(slides 19, 20, 21)</a:t>
            </a:r>
            <a:r>
              <a:rPr lang="nl-NL" sz="2800" dirty="0" smtClean="0"/>
              <a:t>? </a:t>
            </a:r>
          </a:p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Wat is volgens de </a:t>
            </a:r>
            <a:r>
              <a:rPr lang="nl-NL" sz="2800" dirty="0"/>
              <a:t>Israëlische organisaties ontvangen </a:t>
            </a:r>
            <a:r>
              <a:rPr lang="nl-NL" sz="2800" dirty="0" smtClean="0"/>
              <a:t>(zie documenten </a:t>
            </a:r>
            <a:r>
              <a:rPr lang="nl-NL" sz="2800" dirty="0" err="1" smtClean="0"/>
              <a:t>Rasham</a:t>
            </a:r>
            <a:r>
              <a:rPr lang="nl-NL" sz="2800" dirty="0" smtClean="0"/>
              <a:t> </a:t>
            </a:r>
            <a:r>
              <a:rPr lang="nl-NL" sz="2800" dirty="0" err="1" smtClean="0"/>
              <a:t>Ha’amutot</a:t>
            </a:r>
            <a:r>
              <a:rPr lang="nl-NL" sz="2800" dirty="0" smtClean="0"/>
              <a:t>)?</a:t>
            </a:r>
          </a:p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Er bestaat verschil tussen de bedragen b en c!   </a:t>
            </a:r>
          </a:p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Is het verschil tussen a en c in kas? </a:t>
            </a:r>
          </a:p>
          <a:p>
            <a:pPr marL="514350" indent="-514350">
              <a:buFont typeface="+mj-lt"/>
              <a:buAutoNum type="alphaLcParenR"/>
            </a:pPr>
            <a:r>
              <a:rPr lang="nl-NL" sz="2800" dirty="0" smtClean="0"/>
              <a:t>Zo nee: waar is dit geld?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NODIG: Kasboeken en Banksaldi van </a:t>
            </a:r>
            <a:r>
              <a:rPr lang="nl-NL" sz="2800" dirty="0" smtClean="0">
                <a:solidFill>
                  <a:srgbClr val="FF0000"/>
                </a:solidFill>
              </a:rPr>
              <a:t>SMO/SAMO, </a:t>
            </a:r>
            <a:r>
              <a:rPr lang="nl-NL" sz="2800" dirty="0">
                <a:solidFill>
                  <a:srgbClr val="FF0000"/>
                </a:solidFill>
              </a:rPr>
              <a:t>SIM, SCMI, </a:t>
            </a:r>
            <a:r>
              <a:rPr lang="nl-NL" sz="2800" dirty="0" smtClean="0">
                <a:solidFill>
                  <a:srgbClr val="FF0000"/>
                </a:solidFill>
              </a:rPr>
              <a:t>SIVS, SIBS, SIES en documenten </a:t>
            </a:r>
            <a:r>
              <a:rPr lang="nl-NL" sz="2800" dirty="0" err="1">
                <a:solidFill>
                  <a:srgbClr val="FF0000"/>
                </a:solidFill>
              </a:rPr>
              <a:t>Rasham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Ha’amutot</a:t>
            </a:r>
            <a:r>
              <a:rPr lang="nl-NL" sz="2800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endParaRPr lang="nl-NL" sz="28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108248"/>
          </a:xfrm>
        </p:spPr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21B6-DB38-4BC2-B1D7-1F1209133395}" type="slidenum">
              <a:rPr lang="he-IL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de uitgaven aan kosten in Israël?</a:t>
            </a:r>
          </a:p>
          <a:p>
            <a:r>
              <a:rPr lang="nl-NL" dirty="0" smtClean="0"/>
              <a:t>Hoe zijn die gedocumenteerd?</a:t>
            </a:r>
          </a:p>
          <a:p>
            <a:r>
              <a:rPr lang="nl-NL" dirty="0" smtClean="0"/>
              <a:t>Totaalbedragen.</a:t>
            </a:r>
          </a:p>
          <a:p>
            <a:r>
              <a:rPr lang="nl-NL" smtClean="0"/>
              <a:t>Motivering uitgaven.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NODIG: Kasboeken SIM, </a:t>
            </a:r>
            <a:r>
              <a:rPr lang="nl-NL" dirty="0">
                <a:solidFill>
                  <a:srgbClr val="FF0000"/>
                </a:solidFill>
              </a:rPr>
              <a:t>SMO/SAMO, SPI en documenten </a:t>
            </a:r>
            <a:r>
              <a:rPr lang="nl-NL" dirty="0" err="1">
                <a:solidFill>
                  <a:srgbClr val="FF0000"/>
                </a:solidFill>
              </a:rPr>
              <a:t>Rasham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Ha’amutot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21B6-DB38-4BC2-B1D7-1F1209133395}" type="slidenum">
              <a:rPr lang="he-IL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gelden overgeboekt naar stichtingen waar de </a:t>
            </a:r>
            <a:r>
              <a:rPr lang="nl-NL" smtClean="0"/>
              <a:t>heer R. </a:t>
            </a:r>
            <a:r>
              <a:rPr lang="nl-NL" dirty="0" smtClean="0"/>
              <a:t>belang in heeft?</a:t>
            </a:r>
          </a:p>
          <a:p>
            <a:r>
              <a:rPr lang="nl-NL" dirty="0" smtClean="0"/>
              <a:t>Welke motivering?</a:t>
            </a:r>
          </a:p>
          <a:p>
            <a:r>
              <a:rPr lang="nl-NL" dirty="0" smtClean="0"/>
              <a:t>Welke machtiging?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NODIG: Kasboeken en Banksaldi </a:t>
            </a:r>
            <a:r>
              <a:rPr lang="nl-NL" dirty="0" smtClean="0">
                <a:solidFill>
                  <a:srgbClr val="FF0000"/>
                </a:solidFill>
              </a:rPr>
              <a:t>van SMO/SAMO</a:t>
            </a:r>
            <a:r>
              <a:rPr lang="nl-NL" dirty="0">
                <a:solidFill>
                  <a:srgbClr val="FF0000"/>
                </a:solidFill>
              </a:rPr>
              <a:t>, SIM, </a:t>
            </a:r>
            <a:r>
              <a:rPr lang="nl-NL" dirty="0" smtClean="0">
                <a:solidFill>
                  <a:srgbClr val="FF0000"/>
                </a:solidFill>
              </a:rPr>
              <a:t>SCMI, </a:t>
            </a:r>
            <a:r>
              <a:rPr lang="nl-NL" dirty="0">
                <a:solidFill>
                  <a:srgbClr val="FF0000"/>
                </a:solidFill>
              </a:rPr>
              <a:t>en documenten </a:t>
            </a:r>
            <a:r>
              <a:rPr lang="nl-NL" dirty="0" err="1">
                <a:solidFill>
                  <a:srgbClr val="FF0000"/>
                </a:solidFill>
              </a:rPr>
              <a:t>Rasham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Ha’amutot</a:t>
            </a:r>
            <a:r>
              <a:rPr lang="nl-NL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21B6-DB38-4BC2-B1D7-1F1209133395}" type="slidenum">
              <a:rPr lang="he-IL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E&amp;Y controleert gegevens samenvattende slides</a:t>
            </a:r>
          </a:p>
          <a:p>
            <a:r>
              <a:rPr lang="nl-NL" dirty="0" smtClean="0"/>
              <a:t>E&amp;Y constateert verschillen in saldi</a:t>
            </a:r>
          </a:p>
          <a:p>
            <a:r>
              <a:rPr lang="nl-NL" dirty="0" smtClean="0"/>
              <a:t>E&amp;Y concludeert: hiaten in boekhouding</a:t>
            </a:r>
          </a:p>
          <a:p>
            <a:r>
              <a:rPr lang="nl-NL" dirty="0" smtClean="0"/>
              <a:t>E&amp;Y adviseert: nader onderzoek vereist.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21B6-DB38-4BC2-B1D7-1F1209133395}" type="slidenum">
              <a:rPr lang="he-IL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C78-F4B6-4DE1-8413-F7D9DF8140AC}" type="slidenum">
              <a:rPr lang="he-IL" altLang="en-US"/>
              <a:pPr/>
              <a:t>25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847012" cy="719138"/>
          </a:xfrm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endParaRPr lang="en-US" altLang="he-IL" sz="28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49500"/>
            <a:ext cx="6553200" cy="39751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he-IL" sz="2800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he-IL" sz="2800"/>
          </a:p>
          <a:p>
            <a:pPr algn="r"/>
            <a:endParaRPr lang="en-US" altLang="he-IL" sz="2800" b="1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258888" y="1844675"/>
            <a:ext cx="6481762" cy="338455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38100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sz="3200" dirty="0" err="1"/>
              <a:t>Bedankt</a:t>
            </a:r>
            <a:r>
              <a:rPr lang="en-US" altLang="he-IL" sz="3200" dirty="0"/>
              <a:t> </a:t>
            </a:r>
            <a:r>
              <a:rPr lang="en-US" altLang="he-IL" sz="3200" dirty="0" err="1"/>
              <a:t>voor</a:t>
            </a:r>
            <a:r>
              <a:rPr lang="en-US" altLang="he-IL" sz="3200" dirty="0"/>
              <a:t> </a:t>
            </a:r>
            <a:r>
              <a:rPr lang="en-US" altLang="he-IL" sz="3200" dirty="0" err="1"/>
              <a:t>uw</a:t>
            </a:r>
            <a:endParaRPr lang="en-US" altLang="he-IL" sz="3200" dirty="0"/>
          </a:p>
          <a:p>
            <a:pPr algn="ctr"/>
            <a:r>
              <a:rPr lang="en-US" altLang="he-IL" sz="3200" dirty="0" err="1"/>
              <a:t>aandacht</a:t>
            </a:r>
            <a:endParaRPr lang="en-US" altLang="he-IL" sz="3200" dirty="0"/>
          </a:p>
          <a:p>
            <a:pPr algn="ctr"/>
            <a:endParaRPr lang="en-US" altLang="he-IL" dirty="0"/>
          </a:p>
          <a:p>
            <a:pPr algn="ctr"/>
            <a:r>
              <a:rPr lang="en-US" altLang="he-IL" dirty="0">
                <a:solidFill>
                  <a:srgbClr val="0000FF"/>
                </a:solidFill>
              </a:rPr>
              <a:t>Philip Staal</a:t>
            </a:r>
          </a:p>
          <a:p>
            <a:pPr algn="ctr"/>
            <a:r>
              <a:rPr lang="en-US" altLang="he-IL" smtClean="0">
                <a:solidFill>
                  <a:srgbClr val="0000FF"/>
                </a:solidFill>
              </a:rPr>
              <a:t>www.staal.bz</a:t>
            </a:r>
            <a:endParaRPr lang="en-US" altLang="he-IL" dirty="0">
              <a:solidFill>
                <a:srgbClr val="0000FF"/>
              </a:solidFill>
            </a:endParaRPr>
          </a:p>
          <a:p>
            <a:pPr algn="ctr"/>
            <a:r>
              <a:rPr lang="en-US" altLang="he-IL" dirty="0" smtClean="0">
                <a:solidFill>
                  <a:srgbClr val="0000FF"/>
                </a:solidFill>
              </a:rPr>
              <a:t>www.ww2.bz</a:t>
            </a:r>
            <a:endParaRPr lang="en-US" altLang="he-IL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051248" cy="457200"/>
          </a:xfrm>
        </p:spPr>
        <p:txBody>
          <a:bodyPr/>
          <a:lstStyle/>
          <a:p>
            <a:fld id="{E95D49E7-ED40-4826-B15B-7B6DBF967E5F}" type="slidenum">
              <a:rPr lang="he-IL" altLang="en-US"/>
              <a:pPr/>
              <a:t>3</a:t>
            </a:fld>
            <a:endParaRPr lang="en-US" alt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649"/>
            <a:ext cx="7773987" cy="504056"/>
          </a:xfrm>
        </p:spPr>
        <p:txBody>
          <a:bodyPr/>
          <a:lstStyle/>
          <a:p>
            <a:r>
              <a:rPr lang="en-US" altLang="he-IL" sz="3600" b="1" dirty="0">
                <a:solidFill>
                  <a:srgbClr val="0000FF"/>
                </a:solidFill>
              </a:rPr>
              <a:t>Roof </a:t>
            </a:r>
            <a:r>
              <a:rPr lang="en-US" altLang="he-IL" sz="3600" b="1" dirty="0" err="1">
                <a:solidFill>
                  <a:srgbClr val="0000FF"/>
                </a:solidFill>
              </a:rPr>
              <a:t>gedurende</a:t>
            </a:r>
            <a:r>
              <a:rPr lang="en-US" altLang="he-IL" sz="3600" b="1" dirty="0">
                <a:solidFill>
                  <a:srgbClr val="0000FF"/>
                </a:solidFill>
              </a:rPr>
              <a:t> WO II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graphicFrame>
        <p:nvGraphicFramePr>
          <p:cNvPr id="81069" name="Group 1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0514514"/>
              </p:ext>
            </p:extLst>
          </p:nvPr>
        </p:nvGraphicFramePr>
        <p:xfrm>
          <a:off x="539750" y="908719"/>
          <a:ext cx="8135938" cy="5287517"/>
        </p:xfrm>
        <a:graphic>
          <a:graphicData uri="http://schemas.openxmlformats.org/drawingml/2006/table">
            <a:tbl>
              <a:tblPr/>
              <a:tblGrid>
                <a:gridCol w="5111750"/>
                <a:gridCol w="1657350"/>
                <a:gridCol w="1366838"/>
              </a:tblGrid>
              <a:tr h="57362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Onderwerp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Actueel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Liro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8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Banktegoeden etc.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(Liro)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Diversen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kostbaarheden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niet Liro)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3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Bedrijven,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verkochte en geliquideerde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6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Onroerende goederen/hypotheken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Huisraad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geroofde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inboedels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Volgens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 rapport </a:t>
                      </a:r>
                      <a:r>
                        <a:rPr kumimoji="0" lang="en-US" alt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miljard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(not incl. art).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1.034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07BD-7534-48A1-86DF-22CC0D5E22C3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200"/>
            <a:ext cx="7772400" cy="1227584"/>
          </a:xfrm>
        </p:spPr>
        <p:txBody>
          <a:bodyPr/>
          <a:lstStyle/>
          <a:p>
            <a:r>
              <a:rPr lang="en-US" altLang="he-IL" sz="3600" b="1" dirty="0">
                <a:solidFill>
                  <a:srgbClr val="0000FF"/>
                </a:solidFill>
              </a:rPr>
              <a:t>Het </a:t>
            </a:r>
            <a:r>
              <a:rPr lang="en-US" altLang="he-IL" sz="3600" b="1" dirty="0" err="1">
                <a:solidFill>
                  <a:srgbClr val="0000FF"/>
                </a:solidFill>
              </a:rPr>
              <a:t>naoorlogse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Rechtsherstel</a:t>
            </a:r>
            <a:r>
              <a:rPr lang="en-US" altLang="he-IL" sz="3600" b="1" dirty="0">
                <a:solidFill>
                  <a:srgbClr val="0000FF"/>
                </a:solidFill>
              </a:rPr>
              <a:t/>
            </a:r>
            <a:br>
              <a:rPr lang="en-US" altLang="he-IL" sz="3600" b="1" dirty="0">
                <a:solidFill>
                  <a:srgbClr val="0000FF"/>
                </a:solidFill>
              </a:rPr>
            </a:br>
            <a:r>
              <a:rPr lang="en-US" altLang="he-IL" sz="2000" b="1" dirty="0">
                <a:solidFill>
                  <a:srgbClr val="0000FF"/>
                </a:solidFill>
              </a:rPr>
              <a:t>‘</a:t>
            </a:r>
            <a:r>
              <a:rPr lang="en-US" altLang="he-IL" sz="2000" dirty="0" err="1">
                <a:solidFill>
                  <a:srgbClr val="0000FF"/>
                </a:solidFill>
              </a:rPr>
              <a:t>Besluit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Herstel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Rechtsverkeer</a:t>
            </a:r>
            <a:r>
              <a:rPr lang="en-US" altLang="he-IL" sz="2000" dirty="0">
                <a:solidFill>
                  <a:srgbClr val="0000FF"/>
                </a:solidFill>
              </a:rPr>
              <a:t>’ </a:t>
            </a:r>
            <a:br>
              <a:rPr lang="en-US" altLang="he-IL" sz="2000" dirty="0">
                <a:solidFill>
                  <a:srgbClr val="0000FF"/>
                </a:solidFill>
              </a:rPr>
            </a:br>
            <a:r>
              <a:rPr lang="en-US" altLang="he-IL" sz="2000" dirty="0">
                <a:solidFill>
                  <a:srgbClr val="0000FF"/>
                </a:solidFill>
              </a:rPr>
              <a:t>E93 </a:t>
            </a:r>
            <a:r>
              <a:rPr lang="en-US" altLang="he-IL" sz="2000" dirty="0" smtClean="0">
                <a:solidFill>
                  <a:srgbClr val="0000FF"/>
                </a:solidFill>
              </a:rPr>
              <a:t>&amp; </a:t>
            </a:r>
            <a:r>
              <a:rPr lang="en-US" altLang="he-IL" sz="2000" dirty="0">
                <a:solidFill>
                  <a:srgbClr val="0000FF"/>
                </a:solidFill>
              </a:rPr>
              <a:t>E100 van </a:t>
            </a:r>
            <a:r>
              <a:rPr lang="en-US" altLang="he-IL" sz="2000" dirty="0" smtClean="0">
                <a:solidFill>
                  <a:srgbClr val="0000FF"/>
                </a:solidFill>
              </a:rPr>
              <a:t>17-09-1944 </a:t>
            </a:r>
            <a:r>
              <a:rPr lang="en-US" altLang="he-IL" sz="2000" dirty="0" err="1" smtClean="0">
                <a:solidFill>
                  <a:srgbClr val="0000FF"/>
                </a:solidFill>
              </a:rPr>
              <a:t>en</a:t>
            </a:r>
            <a:r>
              <a:rPr lang="en-US" altLang="he-IL" sz="2000" dirty="0" smtClean="0">
                <a:solidFill>
                  <a:srgbClr val="0000FF"/>
                </a:solidFill>
              </a:rPr>
              <a:t> F272 van 16-11-1945</a:t>
            </a:r>
            <a:endParaRPr lang="en-US" altLang="he-IL" sz="2000" dirty="0">
              <a:solidFill>
                <a:srgbClr val="0000FF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800"/>
            <a:ext cx="8604250" cy="4619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he-IL" sz="2800" dirty="0" err="1"/>
              <a:t>Raad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voor</a:t>
            </a:r>
            <a:r>
              <a:rPr lang="en-US" altLang="he-IL" sz="2800" dirty="0"/>
              <a:t> het </a:t>
            </a:r>
            <a:r>
              <a:rPr lang="en-US" altLang="he-IL" sz="2800" dirty="0" err="1"/>
              <a:t>Rechtsherstel</a:t>
            </a:r>
            <a:r>
              <a:rPr lang="en-US" altLang="he-IL" sz="2400" dirty="0"/>
              <a:t> </a:t>
            </a:r>
            <a:r>
              <a:rPr lang="en-US" altLang="he-IL" sz="2400" dirty="0" smtClean="0"/>
              <a:t>– </a:t>
            </a:r>
            <a:r>
              <a:rPr lang="en-US" altLang="he-IL" sz="2000" dirty="0" err="1" smtClean="0"/>
              <a:t>Bijzondere</a:t>
            </a:r>
            <a:r>
              <a:rPr lang="en-US" altLang="he-IL" sz="2000" dirty="0" smtClean="0"/>
              <a:t> </a:t>
            </a:r>
            <a:r>
              <a:rPr lang="en-US" altLang="he-IL" sz="2000" dirty="0" err="1" smtClean="0"/>
              <a:t>Rechtspraak</a:t>
            </a:r>
            <a:endParaRPr lang="en-US" altLang="he-IL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/>
              <a:t>Afdeling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Rechtspraak</a:t>
            </a:r>
            <a:r>
              <a:rPr lang="en-US" altLang="he-IL" sz="2400" dirty="0"/>
              <a:t> </a:t>
            </a:r>
            <a:r>
              <a:rPr lang="en-US" altLang="he-IL" sz="2400" dirty="0" smtClean="0"/>
              <a:t>– </a:t>
            </a:r>
            <a:r>
              <a:rPr lang="en-US" altLang="he-IL" sz="1800" dirty="0" smtClean="0"/>
              <a:t>De </a:t>
            </a:r>
            <a:r>
              <a:rPr lang="en-US" altLang="he-IL" sz="1800" dirty="0" err="1"/>
              <a:t>hoogste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instantie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bij</a:t>
            </a:r>
            <a:r>
              <a:rPr lang="en-US" altLang="he-IL" sz="1800" dirty="0"/>
              <a:t> het </a:t>
            </a:r>
            <a:r>
              <a:rPr lang="en-US" altLang="he-IL" sz="1800" dirty="0" err="1"/>
              <a:t>rechtsherstel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Niet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afhankelijk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v.d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regering</a:t>
            </a:r>
            <a:r>
              <a:rPr lang="en-US" altLang="he-IL" sz="1800" dirty="0"/>
              <a:t>, </a:t>
            </a:r>
            <a:r>
              <a:rPr lang="en-US" altLang="he-IL" sz="1800" dirty="0" err="1"/>
              <a:t>uitsluitend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bemand</a:t>
            </a:r>
            <a:r>
              <a:rPr lang="en-US" altLang="he-IL" sz="1800" dirty="0"/>
              <a:t> door </a:t>
            </a:r>
            <a:r>
              <a:rPr lang="en-US" altLang="he-IL" sz="1800" dirty="0" err="1"/>
              <a:t>onafhankelijke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juristen</a:t>
            </a:r>
            <a:r>
              <a:rPr lang="en-US" altLang="he-IL" sz="1800" dirty="0"/>
              <a:t>.</a:t>
            </a:r>
            <a:r>
              <a:rPr lang="en-US" altLang="he-IL" sz="1400" dirty="0"/>
              <a:t>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Effectenregistratie</a:t>
            </a:r>
            <a:r>
              <a:rPr lang="en-US" altLang="he-IL" sz="2800" dirty="0" smtClean="0">
                <a:cs typeface="Miriam" panose="020B0502050101010101" pitchFamily="34" charset="-79"/>
              </a:rPr>
              <a:t> </a:t>
            </a:r>
            <a:r>
              <a:rPr lang="en-US" altLang="he-IL" sz="1800" dirty="0" smtClean="0">
                <a:cs typeface="Miriam" panose="020B0502050101010101" pitchFamily="34" charset="-79"/>
              </a:rPr>
              <a:t>(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veranderd</a:t>
            </a:r>
            <a:r>
              <a:rPr lang="en-US" altLang="he-IL" sz="1800" dirty="0" smtClean="0">
                <a:cs typeface="Miriam" panose="020B0502050101010101" pitchFamily="34" charset="-79"/>
              </a:rPr>
              <a:t> 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naar</a:t>
            </a:r>
            <a:r>
              <a:rPr lang="en-US" altLang="he-IL" sz="1800" dirty="0" smtClean="0">
                <a:cs typeface="Miriam" panose="020B0502050101010101" pitchFamily="34" charset="-79"/>
              </a:rPr>
              <a:t> F272 op </a:t>
            </a:r>
            <a:r>
              <a:rPr lang="en-US" altLang="he-IL" sz="1800" dirty="0">
                <a:cs typeface="Miriam" panose="020B0502050101010101" pitchFamily="34" charset="-79"/>
              </a:rPr>
              <a:t>16-11-1945</a:t>
            </a:r>
            <a:r>
              <a:rPr lang="en-US" altLang="he-IL" sz="1800" dirty="0" smtClean="0">
                <a:cs typeface="Miriam" panose="020B0502050101010101" pitchFamily="34" charset="-79"/>
              </a:rPr>
              <a:t>)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beheer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het </a:t>
            </a:r>
            <a:r>
              <a:rPr lang="en-US" altLang="he-IL" sz="2800" dirty="0" err="1">
                <a:cs typeface="Miriam" panose="020B0502050101010101" pitchFamily="34" charset="-79"/>
              </a:rPr>
              <a:t>Nederlandse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Beheersinstituut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Voorzieningen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Afwezigen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Voorzieningen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Rechtspersonen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Onroerende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Goederen</a:t>
            </a:r>
            <a:r>
              <a:rPr lang="en-US" altLang="he-IL" sz="2400" dirty="0">
                <a:cs typeface="Miriam" panose="020B0502050101010101" pitchFamily="34" charset="-79"/>
              </a:rPr>
              <a:t> </a:t>
            </a:r>
            <a:r>
              <a:rPr lang="en-US" altLang="he-IL" sz="1800" dirty="0" smtClean="0">
                <a:cs typeface="Miriam" panose="020B0502050101010101" pitchFamily="34" charset="-79"/>
              </a:rPr>
              <a:t>(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toegevoegd</a:t>
            </a:r>
            <a:r>
              <a:rPr lang="en-US" altLang="he-IL" sz="1800" dirty="0" smtClean="0">
                <a:cs typeface="Miriam" panose="020B0502050101010101" pitchFamily="34" charset="-79"/>
              </a:rPr>
              <a:t> op 16-11-1945)</a:t>
            </a:r>
            <a:endParaRPr lang="en-US" altLang="he-IL" sz="1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he-IL" sz="1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he-IL" sz="1800" dirty="0" err="1"/>
              <a:t>Ook</a:t>
            </a:r>
            <a:r>
              <a:rPr lang="en-US" altLang="he-IL" sz="1800" dirty="0"/>
              <a:t> de </a:t>
            </a:r>
            <a:r>
              <a:rPr lang="en-US" altLang="he-IL" sz="1800" dirty="0" err="1"/>
              <a:t>vijf</a:t>
            </a:r>
            <a:r>
              <a:rPr lang="en-US" altLang="he-IL" sz="1800" dirty="0"/>
              <a:t> </a:t>
            </a:r>
            <a:r>
              <a:rPr lang="en-US" altLang="he-IL" sz="1800" dirty="0" err="1"/>
              <a:t>laatste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vervulden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rechterlijke</a:t>
            </a:r>
            <a:r>
              <a:rPr lang="en-US" altLang="he-IL" sz="1800" dirty="0"/>
              <a:t> taken, </a:t>
            </a:r>
            <a:r>
              <a:rPr lang="en-US" altLang="he-IL" sz="1800" dirty="0" err="1"/>
              <a:t>hoewel</a:t>
            </a:r>
            <a:r>
              <a:rPr lang="en-US" altLang="he-IL" sz="1800" dirty="0"/>
              <a:t> </a:t>
            </a:r>
            <a:r>
              <a:rPr lang="en-US" altLang="he-IL" sz="1800" dirty="0" err="1"/>
              <a:t>niet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alle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leden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als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rechter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geschoold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evenmin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autonoom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afzetbaar</a:t>
            </a:r>
            <a:r>
              <a:rPr lang="en-US" altLang="he-IL" sz="1800" dirty="0"/>
              <a:t> </a:t>
            </a:r>
            <a:r>
              <a:rPr lang="en-US" altLang="he-IL" sz="1800" dirty="0" err="1"/>
              <a:t>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moesten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aanwijzingen</a:t>
            </a:r>
            <a:r>
              <a:rPr lang="en-US" altLang="he-IL" sz="1800" dirty="0"/>
              <a:t> van de </a:t>
            </a:r>
            <a:r>
              <a:rPr lang="en-US" altLang="he-IL" sz="1800" dirty="0" err="1"/>
              <a:t>regering</a:t>
            </a:r>
            <a:r>
              <a:rPr lang="en-US" altLang="he-IL" sz="1800" dirty="0"/>
              <a:t> </a:t>
            </a:r>
            <a:r>
              <a:rPr lang="en-US" altLang="he-IL" sz="1800" dirty="0" err="1"/>
              <a:t>opvolgen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Tegen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besluiten</a:t>
            </a:r>
            <a:r>
              <a:rPr lang="en-US" altLang="he-IL" sz="1800" dirty="0"/>
              <a:t> van </a:t>
            </a:r>
            <a:r>
              <a:rPr lang="en-US" altLang="he-IL" sz="1800" dirty="0" err="1"/>
              <a:t>deze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vijf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kon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beroep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worden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aangetekend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bij</a:t>
            </a:r>
            <a:r>
              <a:rPr lang="en-US" altLang="he-IL" sz="1800" dirty="0"/>
              <a:t> de </a:t>
            </a:r>
            <a:r>
              <a:rPr lang="en-US" altLang="he-IL" sz="1800" dirty="0" err="1"/>
              <a:t>eerste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</a:t>
            </a:r>
            <a:r>
              <a:rPr lang="en-US" altLang="he-IL" sz="1800" dirty="0"/>
              <a:t>, de </a:t>
            </a:r>
            <a:r>
              <a:rPr lang="en-US" altLang="he-IL" sz="1800" dirty="0" err="1"/>
              <a:t>Afdeling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Rechtspraak</a:t>
            </a:r>
            <a:r>
              <a:rPr lang="en-US" altLang="he-IL" sz="1800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he-IL" sz="24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FFD1-DF13-45D1-82DE-765504AD8AFC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79513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Het naoorlogse Rechtsherstel</a:t>
            </a:r>
            <a:br>
              <a:rPr lang="en-US" altLang="he-IL" sz="3600" b="1">
                <a:solidFill>
                  <a:srgbClr val="0000FF"/>
                </a:solidFill>
              </a:rPr>
            </a:br>
            <a:r>
              <a:rPr lang="en-US" altLang="he-IL" sz="2800">
                <a:solidFill>
                  <a:srgbClr val="0000FF"/>
                </a:solidFill>
              </a:rPr>
              <a:t>Besluit Herstel Rechtsverkeer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80400" cy="4779962"/>
          </a:xfrm>
        </p:spPr>
        <p:txBody>
          <a:bodyPr/>
          <a:lstStyle/>
          <a:p>
            <a:pPr marL="609600" indent="-609600"/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sz="2800" dirty="0" err="1">
                <a:cs typeface="Miriam" panose="020B0502050101010101" pitchFamily="34" charset="-79"/>
              </a:rPr>
              <a:t>Gebaseerd</a:t>
            </a:r>
            <a:r>
              <a:rPr lang="en-US" altLang="he-IL" sz="2800" dirty="0">
                <a:cs typeface="Miriam" panose="020B0502050101010101" pitchFamily="34" charset="-79"/>
              </a:rPr>
              <a:t> op </a:t>
            </a:r>
            <a:r>
              <a:rPr lang="en-US" altLang="he-IL" sz="2800" dirty="0" err="1">
                <a:cs typeface="Miriam" panose="020B0502050101010101" pitchFamily="34" charset="-79"/>
              </a:rPr>
              <a:t>Koninklijke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Besluiten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opgesteld</a:t>
            </a:r>
            <a:r>
              <a:rPr lang="en-US" altLang="he-IL" sz="2800" dirty="0">
                <a:cs typeface="Miriam" panose="020B0502050101010101" pitchFamily="34" charset="-79"/>
              </a:rPr>
              <a:t> door de </a:t>
            </a:r>
            <a:r>
              <a:rPr lang="en-US" altLang="he-IL" sz="2800" dirty="0" err="1">
                <a:cs typeface="Miriam" panose="020B0502050101010101" pitchFamily="34" charset="-79"/>
              </a:rPr>
              <a:t>Nederlandse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regering</a:t>
            </a:r>
            <a:r>
              <a:rPr lang="en-US" altLang="he-IL" sz="2800" dirty="0">
                <a:cs typeface="Miriam" panose="020B0502050101010101" pitchFamily="34" charset="-79"/>
              </a:rPr>
              <a:t> in </a:t>
            </a:r>
            <a:r>
              <a:rPr lang="en-US" altLang="he-IL" sz="2800" dirty="0" err="1">
                <a:cs typeface="Miriam" panose="020B0502050101010101" pitchFamily="34" charset="-79"/>
              </a:rPr>
              <a:t>ballingschap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endParaRPr lang="en-US" altLang="he-IL" sz="24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sz="2800" dirty="0" err="1">
                <a:cs typeface="Miriam" panose="020B0502050101010101" pitchFamily="34" charset="-79"/>
              </a:rPr>
              <a:t>Primair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doel</a:t>
            </a:r>
            <a:r>
              <a:rPr lang="en-US" altLang="he-IL" sz="2800" dirty="0">
                <a:cs typeface="Miriam" panose="020B0502050101010101" pitchFamily="34" charset="-79"/>
              </a:rPr>
              <a:t>: de </a:t>
            </a:r>
            <a:r>
              <a:rPr lang="en-US" altLang="he-IL" sz="2800" dirty="0" err="1">
                <a:cs typeface="Miriam" panose="020B0502050101010101" pitchFamily="34" charset="-79"/>
              </a:rPr>
              <a:t>wederopbouw</a:t>
            </a:r>
            <a:r>
              <a:rPr lang="en-US" altLang="he-IL" sz="2800" dirty="0">
                <a:cs typeface="Miriam" panose="020B0502050101010101" pitchFamily="34" charset="-79"/>
              </a:rPr>
              <a:t> van Nederland. Het </a:t>
            </a:r>
            <a:r>
              <a:rPr lang="en-US" altLang="he-IL" sz="2800" dirty="0" err="1">
                <a:cs typeface="Miriam" panose="020B0502050101010101" pitchFamily="34" charset="-79"/>
              </a:rPr>
              <a:t>rechtsherstel</a:t>
            </a:r>
            <a:r>
              <a:rPr lang="en-US" altLang="he-IL" sz="2800" dirty="0">
                <a:cs typeface="Miriam" panose="020B0502050101010101" pitchFamily="34" charset="-79"/>
              </a:rPr>
              <a:t> van </a:t>
            </a:r>
            <a:r>
              <a:rPr lang="en-US" altLang="he-IL" sz="2800" dirty="0" err="1">
                <a:cs typeface="Miriam" panose="020B0502050101010101" pitchFamily="34" charset="-79"/>
              </a:rPr>
              <a:t>slachtoffers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dirty="0" err="1">
                <a:cs typeface="Miriam" panose="020B0502050101010101" pitchFamily="34" charset="-79"/>
              </a:rPr>
              <a:t>Duitse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terreur</a:t>
            </a:r>
            <a:r>
              <a:rPr lang="en-US" altLang="he-IL" sz="2800" dirty="0">
                <a:cs typeface="Miriam" panose="020B0502050101010101" pitchFamily="34" charset="-79"/>
              </a:rPr>
              <a:t> had </a:t>
            </a:r>
            <a:r>
              <a:rPr lang="en-US" altLang="he-IL" sz="2800" dirty="0" err="1">
                <a:cs typeface="Miriam" panose="020B0502050101010101" pitchFamily="34" charset="-79"/>
              </a:rPr>
              <a:t>niet</a:t>
            </a:r>
            <a:r>
              <a:rPr lang="en-US" altLang="he-IL" sz="2800" dirty="0">
                <a:cs typeface="Miriam" panose="020B0502050101010101" pitchFamily="34" charset="-79"/>
              </a:rPr>
              <a:t> de </a:t>
            </a:r>
            <a:r>
              <a:rPr lang="en-US" altLang="he-IL" sz="2800" dirty="0" err="1">
                <a:cs typeface="Miriam" panose="020B0502050101010101" pitchFamily="34" charset="-79"/>
              </a:rPr>
              <a:t>hoogste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prioriteit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endParaRPr lang="en-US" altLang="he-IL" sz="3600" dirty="0">
              <a:cs typeface="Miriam" panose="020B0502050101010101" pitchFamily="34" charset="-79"/>
            </a:endParaRPr>
          </a:p>
          <a:p>
            <a:pPr marL="609600" indent="-609600"/>
            <a:endParaRPr lang="en-US" altLang="he-IL" sz="40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BB52-95C3-4E97-A62D-1DB824D4A07D}" type="slidenum">
              <a:rPr lang="he-IL" altLang="en-US"/>
              <a:pPr/>
              <a:t>6</a:t>
            </a:fld>
            <a:endParaRPr lang="en-US" alt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Korte geschiedenis vanaf 1997</a:t>
            </a:r>
            <a:endParaRPr lang="en-US" altLang="he-IL" sz="3600" b="1">
              <a:solidFill>
                <a:schemeClr val="accent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464273"/>
          </a:xfrm>
        </p:spPr>
        <p:txBody>
          <a:bodyPr/>
          <a:lstStyle/>
          <a:p>
            <a:r>
              <a:rPr lang="en-US" altLang="he-IL" sz="2800" dirty="0"/>
              <a:t>De </a:t>
            </a:r>
            <a:r>
              <a:rPr lang="en-US" altLang="he-IL" sz="2800" i="1" dirty="0" err="1"/>
              <a:t>Liro</a:t>
            </a:r>
            <a:r>
              <a:rPr lang="en-US" altLang="he-IL" sz="2800" i="1" dirty="0"/>
              <a:t> </a:t>
            </a:r>
            <a:r>
              <a:rPr lang="en-US" altLang="he-IL" sz="2800" i="1" dirty="0" err="1"/>
              <a:t>archieven</a:t>
            </a:r>
            <a:r>
              <a:rPr lang="en-US" altLang="he-IL" sz="2800" dirty="0"/>
              <a:t> (</a:t>
            </a:r>
            <a:r>
              <a:rPr lang="en-US" altLang="he-IL" sz="2800" dirty="0" err="1"/>
              <a:t>Lipman</a:t>
            </a:r>
            <a:r>
              <a:rPr lang="en-US" altLang="he-IL" sz="2800" dirty="0"/>
              <a:t> &amp; Rosenthal), de </a:t>
            </a:r>
            <a:r>
              <a:rPr lang="en-US" altLang="he-IL" sz="2800" dirty="0" err="1"/>
              <a:t>z.g</a:t>
            </a:r>
            <a:r>
              <a:rPr lang="en-US" altLang="he-IL" sz="2800" dirty="0"/>
              <a:t>. </a:t>
            </a:r>
            <a:r>
              <a:rPr lang="en-US" altLang="he-IL" sz="2800" dirty="0" err="1"/>
              <a:t>roofbank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gevonden</a:t>
            </a:r>
            <a:r>
              <a:rPr lang="en-US" altLang="he-IL" sz="2800" dirty="0"/>
              <a:t>.                                          </a:t>
            </a:r>
            <a:r>
              <a:rPr lang="en-US" altLang="he-IL" sz="2800" i="1" dirty="0">
                <a:cs typeface="Miriam" panose="020B0502050101010101" pitchFamily="34" charset="-79"/>
              </a:rPr>
              <a:t>CJO </a:t>
            </a:r>
            <a:r>
              <a:rPr lang="en-US" altLang="he-IL" sz="2800" dirty="0">
                <a:cs typeface="Miriam" panose="020B0502050101010101" pitchFamily="34" charset="-79"/>
              </a:rPr>
              <a:t>(</a:t>
            </a:r>
            <a:r>
              <a:rPr lang="en-US" altLang="he-IL" sz="2800" dirty="0" err="1">
                <a:cs typeface="Miriam" panose="020B0502050101010101" pitchFamily="34" charset="-79"/>
              </a:rPr>
              <a:t>Centraal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Joods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Overleg</a:t>
            </a:r>
            <a:r>
              <a:rPr lang="en-US" altLang="he-IL" sz="2800" dirty="0">
                <a:cs typeface="Miriam" panose="020B0502050101010101" pitchFamily="34" charset="-79"/>
              </a:rPr>
              <a:t>) </a:t>
            </a:r>
            <a:r>
              <a:rPr lang="en-US" altLang="he-IL" sz="2800" dirty="0" err="1">
                <a:cs typeface="Miriam" panose="020B0502050101010101" pitchFamily="34" charset="-79"/>
              </a:rPr>
              <a:t>opgericht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korte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tijd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voordat</a:t>
            </a:r>
            <a:r>
              <a:rPr lang="en-US" altLang="he-IL" sz="2800" dirty="0">
                <a:cs typeface="Miriam" panose="020B0502050101010101" pitchFamily="34" charset="-79"/>
              </a:rPr>
              <a:t> de </a:t>
            </a:r>
            <a:r>
              <a:rPr lang="en-US" altLang="he-IL" sz="2800" dirty="0" err="1">
                <a:cs typeface="Miriam" panose="020B0502050101010101" pitchFamily="34" charset="-79"/>
              </a:rPr>
              <a:t>Liro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archieven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</a:t>
            </a:r>
            <a:r>
              <a:rPr lang="en-US" altLang="he-IL" sz="2800" dirty="0">
                <a:cs typeface="Miriam" panose="020B0502050101010101" pitchFamily="34" charset="-79"/>
              </a:rPr>
              <a:t> het </a:t>
            </a:r>
            <a:r>
              <a:rPr lang="en-US" altLang="he-IL" sz="2800" dirty="0" err="1">
                <a:cs typeface="Miriam" panose="020B0502050101010101" pitchFamily="34" charset="-79"/>
              </a:rPr>
              <a:t>licht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kwamen</a:t>
            </a:r>
            <a:r>
              <a:rPr lang="en-US" altLang="he-IL" sz="2800" dirty="0">
                <a:cs typeface="Miriam" panose="020B0502050101010101" pitchFamily="34" charset="-79"/>
              </a:rPr>
              <a:t>, zag nu </a:t>
            </a:r>
            <a:r>
              <a:rPr lang="en-US" altLang="he-IL" sz="2800" dirty="0" err="1">
                <a:cs typeface="Miriam" panose="020B0502050101010101" pitchFamily="34" charset="-79"/>
              </a:rPr>
              <a:t>als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belangrijkste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taak</a:t>
            </a:r>
            <a:r>
              <a:rPr lang="en-US" altLang="he-IL" sz="2800" dirty="0">
                <a:cs typeface="Miriam" panose="020B0502050101010101" pitchFamily="34" charset="-79"/>
              </a:rPr>
              <a:t> de WO II </a:t>
            </a:r>
            <a:r>
              <a:rPr lang="en-US" altLang="he-IL" sz="2800" dirty="0" err="1">
                <a:cs typeface="Miriam" panose="020B0502050101010101" pitchFamily="34" charset="-79"/>
              </a:rPr>
              <a:t>Tegoeden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r>
              <a:rPr lang="en-US" altLang="he-IL" sz="2800" dirty="0">
                <a:cs typeface="Miriam" panose="020B0502050101010101" pitchFamily="34" charset="-79"/>
              </a:rPr>
              <a:t>Na de </a:t>
            </a:r>
            <a:r>
              <a:rPr lang="en-US" altLang="he-IL" sz="2800" i="1" dirty="0">
                <a:cs typeface="Miriam" panose="020B0502050101010101" pitchFamily="34" charset="-79"/>
              </a:rPr>
              <a:t>4e </a:t>
            </a:r>
            <a:r>
              <a:rPr lang="en-US" altLang="he-IL" sz="2800" i="1" dirty="0" err="1">
                <a:cs typeface="Miriam" panose="020B0502050101010101" pitchFamily="34" charset="-79"/>
              </a:rPr>
              <a:t>goudtranche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bestond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er</a:t>
            </a:r>
            <a:r>
              <a:rPr lang="en-US" altLang="he-IL" sz="2800" dirty="0">
                <a:cs typeface="Miriam" panose="020B0502050101010101" pitchFamily="34" charset="-79"/>
              </a:rPr>
              <a:t> in Israel </a:t>
            </a:r>
            <a:r>
              <a:rPr lang="en-US" altLang="he-IL" sz="2800" dirty="0" err="1">
                <a:cs typeface="Miriam" panose="020B0502050101010101" pitchFamily="34" charset="-79"/>
              </a:rPr>
              <a:t>behoefte</a:t>
            </a:r>
            <a:r>
              <a:rPr lang="en-US" altLang="he-IL" sz="2800" dirty="0">
                <a:cs typeface="Miriam" panose="020B0502050101010101" pitchFamily="34" charset="-79"/>
              </a:rPr>
              <a:t> om </a:t>
            </a:r>
            <a:r>
              <a:rPr lang="en-US" altLang="he-IL" sz="2800" dirty="0" err="1">
                <a:cs typeface="Miriam" panose="020B0502050101010101" pitchFamily="34" charset="-79"/>
              </a:rPr>
              <a:t>inspraak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hebben</a:t>
            </a:r>
            <a:r>
              <a:rPr lang="en-US" altLang="he-IL" sz="2800" dirty="0">
                <a:cs typeface="Miriam" panose="020B0502050101010101" pitchFamily="34" charset="-79"/>
              </a:rPr>
              <a:t>. </a:t>
            </a:r>
            <a:r>
              <a:rPr lang="en-US" altLang="he-IL" sz="2800" dirty="0" err="1">
                <a:cs typeface="Miriam" panose="020B0502050101010101" pitchFamily="34" charset="-79"/>
              </a:rPr>
              <a:t>Resultaat</a:t>
            </a:r>
            <a:r>
              <a:rPr lang="en-US" altLang="he-IL" sz="2800" dirty="0">
                <a:cs typeface="Miriam" panose="020B0502050101010101" pitchFamily="34" charset="-79"/>
              </a:rPr>
              <a:t> – </a:t>
            </a:r>
            <a:r>
              <a:rPr lang="en-US" altLang="he-IL" sz="2800" i="1" dirty="0">
                <a:cs typeface="Miriam" panose="020B0502050101010101" pitchFamily="34" charset="-79"/>
              </a:rPr>
              <a:t>Platform-IL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r>
              <a:rPr lang="en-US" altLang="he-IL" sz="2800" dirty="0" err="1">
                <a:cs typeface="Miriam" panose="020B0502050101010101" pitchFamily="34" charset="-79"/>
              </a:rPr>
              <a:t>Conclusies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aanbevelingen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i="1" dirty="0" err="1">
                <a:cs typeface="Miriam" panose="020B0502050101010101" pitchFamily="34" charset="-79"/>
              </a:rPr>
              <a:t>commissies-Kordes</a:t>
            </a:r>
            <a:r>
              <a:rPr lang="en-US" altLang="he-IL" sz="2800" i="1" dirty="0">
                <a:cs typeface="Miriam" panose="020B0502050101010101" pitchFamily="34" charset="-79"/>
              </a:rPr>
              <a:t>, -</a:t>
            </a:r>
            <a:r>
              <a:rPr lang="en-US" altLang="he-IL" sz="2800" i="1" dirty="0" err="1">
                <a:cs typeface="Miriam" panose="020B0502050101010101" pitchFamily="34" charset="-79"/>
              </a:rPr>
              <a:t>Scholten</a:t>
            </a:r>
            <a:r>
              <a:rPr lang="en-US" altLang="he-IL" sz="2800" i="1" dirty="0">
                <a:cs typeface="Miriam" panose="020B0502050101010101" pitchFamily="34" charset="-79"/>
              </a:rPr>
              <a:t> </a:t>
            </a:r>
            <a:r>
              <a:rPr lang="en-US" altLang="he-IL" sz="2800" i="1" dirty="0" err="1">
                <a:cs typeface="Miriam" panose="020B0502050101010101" pitchFamily="34" charset="-79"/>
              </a:rPr>
              <a:t>en</a:t>
            </a:r>
            <a:r>
              <a:rPr lang="en-US" altLang="he-IL" sz="2800" i="1" dirty="0">
                <a:cs typeface="Miriam" panose="020B0502050101010101" pitchFamily="34" charset="-79"/>
              </a:rPr>
              <a:t> -Van </a:t>
            </a:r>
            <a:r>
              <a:rPr lang="en-US" altLang="he-IL" sz="2800" i="1" dirty="0" err="1">
                <a:cs typeface="Miriam" panose="020B0502050101010101" pitchFamily="34" charset="-79"/>
              </a:rPr>
              <a:t>Kemenade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kwamen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smtClean="0">
                <a:cs typeface="Miriam" panose="020B0502050101010101" pitchFamily="34" charset="-79"/>
              </a:rPr>
              <a:t>begin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deze</a:t>
            </a:r>
            <a:r>
              <a:rPr lang="en-US" altLang="he-IL" sz="2800" dirty="0" smtClean="0">
                <a:cs typeface="Miriam" panose="020B0502050101010101" pitchFamily="34" charset="-79"/>
              </a:rPr>
              <a:t>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eeuw</a:t>
            </a:r>
            <a:r>
              <a:rPr lang="en-US" altLang="he-IL" sz="2800" dirty="0" smtClean="0">
                <a:cs typeface="Miriam" panose="020B0502050101010101" pitchFamily="34" charset="-79"/>
              </a:rPr>
              <a:t> (12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januari</a:t>
            </a:r>
            <a:r>
              <a:rPr lang="en-US" altLang="he-IL" sz="2800" dirty="0" smtClean="0">
                <a:cs typeface="Miriam" panose="020B0502050101010101" pitchFamily="34" charset="-79"/>
              </a:rPr>
              <a:t> 2000)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beschikbaar</a:t>
            </a:r>
            <a:r>
              <a:rPr lang="en-US" altLang="he-IL" sz="2800" dirty="0" smtClean="0">
                <a:cs typeface="Miriam" panose="020B0502050101010101" pitchFamily="34" charset="-79"/>
              </a:rPr>
              <a:t>.</a:t>
            </a:r>
            <a:endParaRPr lang="en-US" altLang="he-IL" sz="28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8362-1182-4BD4-A211-D50DF113152A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79513"/>
          </a:xfrm>
        </p:spPr>
        <p:txBody>
          <a:bodyPr/>
          <a:lstStyle/>
          <a:p>
            <a:r>
              <a:rPr lang="en-US" altLang="he-IL" sz="4000" b="1">
                <a:solidFill>
                  <a:schemeClr val="accent2"/>
                </a:solidFill>
              </a:rPr>
              <a:t>WO II Tegoeden (Maror-gelden)</a:t>
            </a:r>
            <a:r>
              <a:rPr lang="en-US" altLang="he-IL" sz="2000" b="1">
                <a:solidFill>
                  <a:schemeClr val="accent2"/>
                </a:solidFill>
              </a:rPr>
              <a:t/>
            </a:r>
            <a:br>
              <a:rPr lang="en-US" altLang="he-IL" sz="2000" b="1">
                <a:solidFill>
                  <a:schemeClr val="accent2"/>
                </a:solidFill>
              </a:rPr>
            </a:br>
            <a:r>
              <a:rPr lang="en-US" altLang="he-IL" sz="2000">
                <a:solidFill>
                  <a:schemeClr val="accent2"/>
                </a:solidFill>
              </a:rPr>
              <a:t>Verdeling vanaf</a:t>
            </a:r>
            <a:r>
              <a:rPr lang="en-US" altLang="he-IL" sz="2000" b="1">
                <a:solidFill>
                  <a:schemeClr val="accent2"/>
                </a:solidFill>
              </a:rPr>
              <a:t> </a:t>
            </a:r>
            <a:r>
              <a:rPr lang="en-US" altLang="he-IL" sz="2000">
                <a:solidFill>
                  <a:schemeClr val="accent2"/>
                </a:solidFill>
              </a:rPr>
              <a:t>2000 tot heden</a:t>
            </a:r>
            <a:endParaRPr lang="en-US" altLang="he-IL" sz="4000">
              <a:solidFill>
                <a:schemeClr val="accent2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0991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he-IL" sz="2800" dirty="0">
                <a:cs typeface="Miriam" panose="020B0502050101010101" pitchFamily="34" charset="-79"/>
              </a:rPr>
              <a:t>De </a:t>
            </a:r>
            <a:r>
              <a:rPr lang="en-US" altLang="he-IL" sz="2800" dirty="0" err="1">
                <a:cs typeface="Miriam" panose="020B0502050101010101" pitchFamily="34" charset="-79"/>
              </a:rPr>
              <a:t>Maror-gelden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zijn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afkomstig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dirty="0" err="1">
                <a:cs typeface="Miriam" panose="020B0502050101010101" pitchFamily="34" charset="-79"/>
              </a:rPr>
              <a:t>overheid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de private sector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moeten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gescheiden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blijven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P</a:t>
            </a:r>
            <a:r>
              <a:rPr lang="en-US" altLang="he-IL" sz="2800" dirty="0" err="1">
                <a:cs typeface="Miriam" panose="020B0502050101010101" pitchFamily="34" charset="-79"/>
              </a:rPr>
              <a:t>ublieke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gelden</a:t>
            </a:r>
            <a:r>
              <a:rPr lang="en-US" altLang="he-IL" dirty="0">
                <a:cs typeface="Miriam" panose="020B0502050101010101" pitchFamily="34" charset="-79"/>
              </a:rPr>
              <a:t> – </a:t>
            </a:r>
            <a:r>
              <a:rPr lang="en-US" altLang="he-IL" sz="2800" dirty="0" smtClean="0">
                <a:cs typeface="Miriam" panose="020B0502050101010101" pitchFamily="34" charset="-79"/>
              </a:rPr>
              <a:t>SMO/SAMO </a:t>
            </a:r>
            <a:r>
              <a:rPr lang="en-US" altLang="he-IL" sz="1800" dirty="0" err="1">
                <a:cs typeface="Miriam" panose="020B0502050101010101" pitchFamily="34" charset="-79"/>
              </a:rPr>
              <a:t>Rijksoverheid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dirty="0">
                <a:cs typeface="Miriam" panose="020B0502050101010101" pitchFamily="34" charset="-79"/>
              </a:rPr>
              <a:t>P</a:t>
            </a:r>
            <a:r>
              <a:rPr lang="en-US" altLang="he-IL" sz="2800" dirty="0">
                <a:cs typeface="Miriam" panose="020B0502050101010101" pitchFamily="34" charset="-79"/>
              </a:rPr>
              <a:t>rivate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gelden</a:t>
            </a:r>
            <a:r>
              <a:rPr lang="en-US" altLang="he-IL" sz="2800" dirty="0">
                <a:cs typeface="Miriam" panose="020B0502050101010101" pitchFamily="34" charset="-79"/>
              </a:rPr>
              <a:t> – SIM </a:t>
            </a:r>
            <a:r>
              <a:rPr lang="en-US" altLang="he-IL" sz="1800" dirty="0" err="1">
                <a:cs typeface="Miriam" panose="020B0502050101010101" pitchFamily="34" charset="-79"/>
              </a:rPr>
              <a:t>Verzekeraars</a:t>
            </a:r>
            <a:r>
              <a:rPr lang="en-US" altLang="he-IL" sz="1800" dirty="0">
                <a:cs typeface="Miriam" panose="020B0502050101010101" pitchFamily="34" charset="-79"/>
              </a:rPr>
              <a:t>, </a:t>
            </a:r>
            <a:r>
              <a:rPr lang="en-US" altLang="he-IL" sz="1800" dirty="0" err="1">
                <a:cs typeface="Miriam" panose="020B0502050101010101" pitchFamily="34" charset="-79"/>
              </a:rPr>
              <a:t>Banken</a:t>
            </a:r>
            <a:r>
              <a:rPr lang="en-US" altLang="he-IL" sz="1800" dirty="0">
                <a:cs typeface="Miriam" panose="020B0502050101010101" pitchFamily="34" charset="-79"/>
              </a:rPr>
              <a:t> </a:t>
            </a:r>
            <a:r>
              <a:rPr lang="en-US" altLang="he-IL" sz="1800" dirty="0" err="1">
                <a:cs typeface="Miriam" panose="020B0502050101010101" pitchFamily="34" charset="-79"/>
              </a:rPr>
              <a:t>en</a:t>
            </a:r>
            <a:r>
              <a:rPr lang="en-US" altLang="he-IL" sz="1800" dirty="0">
                <a:cs typeface="Miriam" panose="020B0502050101010101" pitchFamily="34" charset="-79"/>
              </a:rPr>
              <a:t> </a:t>
            </a:r>
            <a:r>
              <a:rPr lang="en-US" altLang="he-IL" sz="1800" dirty="0" err="1">
                <a:cs typeface="Miriam" panose="020B0502050101010101" pitchFamily="34" charset="-79"/>
              </a:rPr>
              <a:t>EffectenBeurs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endParaRPr lang="en-US" altLang="he-IL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r>
              <a:rPr lang="en-US" altLang="he-IL" sz="2800" dirty="0" err="1">
                <a:cs typeface="Miriam" panose="020B0502050101010101" pitchFamily="34" charset="-79"/>
              </a:rPr>
              <a:t>Verdeling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Maror-gelden</a:t>
            </a:r>
            <a:r>
              <a:rPr lang="en-US" altLang="he-IL" sz="2800" dirty="0">
                <a:cs typeface="Miriam" panose="020B0502050101010101" pitchFamily="34" charset="-79"/>
              </a:rPr>
              <a:t>:</a:t>
            </a: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I</a:t>
            </a:r>
            <a:r>
              <a:rPr lang="en-US" altLang="he-IL" sz="2800" dirty="0" err="1">
                <a:cs typeface="Miriam" panose="020B0502050101010101" pitchFamily="34" charset="-79"/>
              </a:rPr>
              <a:t>ndividuele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uitkeringen</a:t>
            </a:r>
            <a:r>
              <a:rPr lang="en-US" altLang="he-IL" sz="2800" dirty="0">
                <a:cs typeface="Miriam" panose="020B0502050101010101" pitchFamily="34" charset="-79"/>
              </a:rPr>
              <a:t> (</a:t>
            </a:r>
            <a:r>
              <a:rPr lang="en-US" altLang="he-IL" sz="2800" dirty="0" err="1">
                <a:cs typeface="Miriam" panose="020B0502050101010101" pitchFamily="34" charset="-79"/>
              </a:rPr>
              <a:t>personen</a:t>
            </a:r>
            <a:r>
              <a:rPr lang="en-US" altLang="he-IL" sz="2800" dirty="0">
                <a:cs typeface="Miriam" panose="020B0502050101010101" pitchFamily="34" charset="-79"/>
              </a:rPr>
              <a:t>):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>
                <a:cs typeface="Miriam" panose="020B0502050101010101" pitchFamily="34" charset="-79"/>
              </a:rPr>
              <a:t>80%</a:t>
            </a: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U</a:t>
            </a:r>
            <a:r>
              <a:rPr lang="en-US" altLang="he-IL" sz="2800" dirty="0" err="1">
                <a:cs typeface="Miriam" panose="020B0502050101010101" pitchFamily="34" charset="-79"/>
              </a:rPr>
              <a:t>itkeringen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collectieve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doelen</a:t>
            </a:r>
            <a:r>
              <a:rPr lang="en-US" altLang="he-IL" sz="2800" dirty="0">
                <a:cs typeface="Miriam" panose="020B0502050101010101" pitchFamily="34" charset="-79"/>
              </a:rPr>
              <a:t>: 20</a:t>
            </a:r>
            <a:r>
              <a:rPr lang="en-US" altLang="he-IL" sz="2800" dirty="0" smtClean="0">
                <a:cs typeface="Miriam" panose="020B0502050101010101" pitchFamily="34" charset="-79"/>
              </a:rPr>
              <a:t>%</a:t>
            </a:r>
            <a:endParaRPr lang="en-US" altLang="he-IL" sz="28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€</a:t>
            </a:r>
            <a:r>
              <a:rPr lang="en-US" altLang="en-US" dirty="0"/>
              <a:t>1=2,203 </a:t>
            </a:r>
            <a:r>
              <a:rPr lang="en-US" altLang="en-US" dirty="0" smtClean="0"/>
              <a:t>gulden</a:t>
            </a:r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B8E8-214F-4190-BA2D-E0852DFDB9E9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>
                <a:solidFill>
                  <a:srgbClr val="0000FF"/>
                </a:solidFill>
              </a:rPr>
              <a:t>Totale Gelden WO II Tegoeden – in </a:t>
            </a:r>
            <a:r>
              <a:rPr lang="nl-NL" altLang="he-IL" sz="3600" b="1">
                <a:solidFill>
                  <a:srgbClr val="0000FF"/>
                </a:solidFill>
              </a:rPr>
              <a:t>€</a:t>
            </a:r>
            <a:r>
              <a:rPr lang="en-US" altLang="he-IL" sz="3600" b="1">
                <a:solidFill>
                  <a:srgbClr val="0000FF"/>
                </a:solidFill>
              </a:rPr>
              <a:t> miljoen</a:t>
            </a:r>
          </a:p>
          <a:p>
            <a:pPr algn="ctr">
              <a:spcBef>
                <a:spcPct val="50000"/>
              </a:spcBef>
            </a:pPr>
            <a:r>
              <a:rPr lang="en-US" altLang="he-IL" sz="2000" b="1">
                <a:solidFill>
                  <a:srgbClr val="0000FF"/>
                </a:solidFill>
              </a:rPr>
              <a:t>December 2000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1295400"/>
            <a:ext cx="3733800" cy="22098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altLang="en-US" b="1" dirty="0"/>
          </a:p>
          <a:p>
            <a:pPr algn="ctr">
              <a:spcBef>
                <a:spcPct val="50000"/>
              </a:spcBef>
            </a:pPr>
            <a:r>
              <a:rPr lang="en-US" altLang="he-IL" b="1" dirty="0" err="1"/>
              <a:t>Publieke</a:t>
            </a:r>
            <a:r>
              <a:rPr lang="en-US" altLang="he-IL" b="1" dirty="0"/>
              <a:t> </a:t>
            </a:r>
            <a:r>
              <a:rPr lang="en-US" altLang="he-IL" b="1" dirty="0" err="1"/>
              <a:t>Gelden</a:t>
            </a:r>
            <a:endParaRPr lang="en-US" altLang="he-IL" b="1" dirty="0"/>
          </a:p>
          <a:p>
            <a:pPr algn="ctr">
              <a:spcBef>
                <a:spcPct val="50000"/>
              </a:spcBef>
            </a:pPr>
            <a:r>
              <a:rPr lang="en-US" altLang="he-IL" dirty="0" err="1"/>
              <a:t>Ministerie</a:t>
            </a:r>
            <a:r>
              <a:rPr lang="en-US" altLang="he-IL" dirty="0"/>
              <a:t> van </a:t>
            </a:r>
            <a:r>
              <a:rPr lang="en-US" altLang="he-IL" dirty="0" err="1"/>
              <a:t>Financien</a:t>
            </a:r>
            <a:endParaRPr lang="en-US" altLang="he-IL" dirty="0"/>
          </a:p>
          <a:p>
            <a:pPr algn="ctr">
              <a:spcBef>
                <a:spcPct val="50000"/>
              </a:spcBef>
            </a:pPr>
            <a:r>
              <a:rPr lang="nl-NL" altLang="he-IL" dirty="0"/>
              <a:t>€</a:t>
            </a:r>
            <a:r>
              <a:rPr lang="en-US" altLang="he-IL" dirty="0" smtClean="0"/>
              <a:t>181,6</a:t>
            </a:r>
            <a:endParaRPr lang="en-US" altLang="he-IL" dirty="0"/>
          </a:p>
          <a:p>
            <a:pPr algn="ctr"/>
            <a:endParaRPr lang="en-US" altLang="en-US" dirty="0"/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4038600" y="1295400"/>
            <a:ext cx="4953000" cy="2209800"/>
            <a:chOff x="2448" y="1104"/>
            <a:chExt cx="2976" cy="1104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448" y="1359"/>
              <a:ext cx="2976" cy="849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/>
                <a:t>Banken</a:t>
              </a:r>
              <a:r>
                <a:rPr lang="en-US" altLang="he-IL" dirty="0"/>
                <a:t>      </a:t>
              </a:r>
              <a:r>
                <a:rPr lang="en-US" altLang="he-IL" dirty="0" err="1"/>
                <a:t>Effecten</a:t>
              </a:r>
              <a:r>
                <a:rPr lang="en-US" altLang="he-IL" dirty="0"/>
                <a:t>-      </a:t>
              </a:r>
              <a:r>
                <a:rPr lang="en-US" altLang="he-IL" dirty="0" err="1"/>
                <a:t>Verzeke</a:t>
              </a:r>
              <a:r>
                <a:rPr lang="en-US" altLang="he-IL" dirty="0"/>
                <a:t>-</a:t>
              </a:r>
            </a:p>
            <a:p>
              <a:pPr algn="ctr"/>
              <a:r>
                <a:rPr lang="en-US" altLang="he-IL" dirty="0"/>
                <a:t>                  </a:t>
              </a:r>
              <a:r>
                <a:rPr lang="en-US" altLang="he-IL" dirty="0" err="1"/>
                <a:t>Beurs</a:t>
              </a:r>
              <a:r>
                <a:rPr lang="en-US" altLang="he-IL" dirty="0"/>
                <a:t>            </a:t>
              </a:r>
              <a:r>
                <a:rPr lang="en-US" altLang="he-IL" dirty="0" err="1"/>
                <a:t>raars</a:t>
              </a:r>
              <a:endParaRPr lang="en-US" altLang="he-IL" dirty="0"/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22,7         </a:t>
              </a:r>
              <a:r>
                <a:rPr lang="nl-NL" altLang="he-IL" dirty="0" smtClean="0"/>
                <a:t>€</a:t>
              </a:r>
              <a:r>
                <a:rPr lang="en-US" altLang="he-IL" dirty="0" smtClean="0"/>
                <a:t>119,8            </a:t>
              </a:r>
              <a:r>
                <a:rPr lang="nl-NL" altLang="he-IL" dirty="0"/>
                <a:t>€</a:t>
              </a:r>
              <a:r>
                <a:rPr lang="en-US" altLang="he-IL" dirty="0" smtClean="0"/>
                <a:t>22,7</a:t>
              </a:r>
              <a:endParaRPr lang="en-US" altLang="he-IL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264" y="1359"/>
              <a:ext cx="0" cy="84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490" y="1359"/>
              <a:ext cx="0" cy="84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448" y="1104"/>
              <a:ext cx="2976" cy="255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b="1"/>
                <a:t>Private Gelden</a:t>
              </a:r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4213" y="4581525"/>
            <a:ext cx="7848600" cy="15843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FF7C80"/>
              </a:gs>
            </a:gsLst>
            <a:lin ang="2700000" scaled="1"/>
          </a:gradFill>
          <a:ln w="38100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b="1" dirty="0"/>
              <a:t>TOTALE GELDEN WO II TEGOEDEN</a:t>
            </a:r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346,8</a:t>
            </a:r>
            <a:endParaRPr lang="en-US" altLang="he-IL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524000" y="3505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5029200" y="3505200"/>
            <a:ext cx="2743200" cy="1066800"/>
            <a:chOff x="3168" y="2208"/>
            <a:chExt cx="1728" cy="576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3168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3984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4896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25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25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25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25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 autoUpdateAnimBg="0"/>
      <p:bldP spid="2060" grpId="0" animBg="1" autoUpdateAnimBg="0"/>
      <p:bldP spid="20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EFE4-7D4B-4CD3-BB8B-FF05F97B2BE9}" type="slidenum">
              <a:rPr lang="he-IL" altLang="en-US"/>
              <a:pPr/>
              <a:t>9</a:t>
            </a:fld>
            <a:endParaRPr lang="en-US" alt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>
                <a:solidFill>
                  <a:srgbClr val="0000FF"/>
                </a:solidFill>
              </a:rPr>
              <a:t>Publieke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Gelden</a:t>
            </a:r>
            <a:r>
              <a:rPr lang="en-US" altLang="he-IL" sz="3600" b="1" dirty="0">
                <a:solidFill>
                  <a:srgbClr val="0000FF"/>
                </a:solidFill>
              </a:rPr>
              <a:t> - in </a:t>
            </a:r>
            <a:r>
              <a:rPr lang="nl-NL" altLang="he-IL" sz="3600" b="1" dirty="0">
                <a:solidFill>
                  <a:srgbClr val="0000FF"/>
                </a:solidFill>
              </a:rPr>
              <a:t>€</a:t>
            </a:r>
            <a:r>
              <a:rPr lang="en-US" altLang="he-IL" dirty="0"/>
              <a:t>  </a:t>
            </a:r>
            <a:r>
              <a:rPr lang="en-US" altLang="he-IL" sz="3600" b="1" dirty="0" err="1">
                <a:solidFill>
                  <a:srgbClr val="0000FF"/>
                </a:solidFill>
              </a:rPr>
              <a:t>miljoen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2000" b="1" dirty="0">
                <a:solidFill>
                  <a:srgbClr val="0000FF"/>
                </a:solidFill>
              </a:rPr>
              <a:t>(</a:t>
            </a:r>
            <a:r>
              <a:rPr lang="en-US" altLang="he-IL" sz="2000" b="1" dirty="0" smtClean="0">
                <a:solidFill>
                  <a:srgbClr val="0000FF"/>
                </a:solidFill>
              </a:rPr>
              <a:t>2000)</a:t>
            </a:r>
            <a:endParaRPr lang="en-US" altLang="he-IL" sz="2000" b="1" dirty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33600" y="762000"/>
            <a:ext cx="4800600" cy="1219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Ministerie</a:t>
            </a:r>
            <a:r>
              <a:rPr lang="en-US" altLang="he-IL" dirty="0"/>
              <a:t> van </a:t>
            </a:r>
            <a:r>
              <a:rPr lang="en-US" altLang="he-IL" dirty="0" err="1"/>
              <a:t>Financien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181,6</a:t>
            </a:r>
            <a:endParaRPr lang="en-US" altLang="he-IL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2514600"/>
            <a:ext cx="3733800" cy="1371600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International </a:t>
            </a:r>
            <a:r>
              <a:rPr lang="en-US" altLang="he-IL" dirty="0" err="1"/>
              <a:t>Humanitaire</a:t>
            </a:r>
            <a:endParaRPr lang="en-US" altLang="he-IL" dirty="0"/>
          </a:p>
          <a:p>
            <a:pPr algn="ctr"/>
            <a:r>
              <a:rPr lang="en-US" altLang="he-IL" dirty="0" err="1"/>
              <a:t>Doelen</a:t>
            </a:r>
            <a:r>
              <a:rPr lang="en-US" altLang="he-IL" dirty="0"/>
              <a:t> </a:t>
            </a:r>
            <a:r>
              <a:rPr lang="nl-NL" altLang="he-IL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/>
              <a:t>22,7</a:t>
            </a:r>
            <a:endParaRPr lang="en-US" altLang="he-IL" sz="14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95800" y="2514600"/>
            <a:ext cx="4343400" cy="13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SMO/SAMO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158,9</a:t>
            </a:r>
            <a:endParaRPr lang="en-US" altLang="he-IL" sz="1400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96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Kamer I</a:t>
            </a:r>
          </a:p>
          <a:p>
            <a:pPr algn="ctr"/>
            <a:r>
              <a:rPr lang="en-US" altLang="he-IL" sz="2400" dirty="0" err="1"/>
              <a:t>Individuele</a:t>
            </a:r>
            <a:endParaRPr lang="en-US" altLang="he-IL" sz="2400" dirty="0"/>
          </a:p>
          <a:p>
            <a:pPr algn="ctr"/>
            <a:r>
              <a:rPr lang="en-US" altLang="he-IL" sz="2400" dirty="0" err="1"/>
              <a:t>Uitkeringen</a:t>
            </a:r>
            <a:endParaRPr lang="en-US" altLang="he-IL" sz="2400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129,4</a:t>
            </a:r>
            <a:endParaRPr lang="en-US" altLang="he-IL" sz="1400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814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4F4A4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Kamer II</a:t>
            </a:r>
          </a:p>
          <a:p>
            <a:pPr algn="ctr"/>
            <a:r>
              <a:rPr lang="en-US" altLang="he-IL" sz="2400" dirty="0" err="1"/>
              <a:t>Collectieve</a:t>
            </a:r>
            <a:endParaRPr lang="en-US" altLang="he-IL" sz="2400" dirty="0"/>
          </a:p>
          <a:p>
            <a:pPr algn="ctr"/>
            <a:r>
              <a:rPr lang="en-US" altLang="he-IL" sz="2400" dirty="0" err="1"/>
              <a:t>Doelen</a:t>
            </a:r>
            <a:r>
              <a:rPr lang="en-US" altLang="he-IL" sz="2400" dirty="0"/>
              <a:t> NL</a:t>
            </a:r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21,8</a:t>
            </a:r>
            <a:endParaRPr lang="en-US" altLang="he-IL" sz="14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5532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Kamer III</a:t>
            </a:r>
          </a:p>
          <a:p>
            <a:pPr algn="ctr"/>
            <a:r>
              <a:rPr lang="en-US" altLang="he-IL" sz="2400" dirty="0" err="1"/>
              <a:t>Collectieve</a:t>
            </a:r>
            <a:endParaRPr lang="en-US" altLang="he-IL" sz="2400" dirty="0"/>
          </a:p>
          <a:p>
            <a:pPr algn="ctr"/>
            <a:r>
              <a:rPr lang="en-US" altLang="he-IL" sz="2400" dirty="0" err="1"/>
              <a:t>Doelen</a:t>
            </a:r>
            <a:r>
              <a:rPr lang="en-US" altLang="he-IL" sz="2400" dirty="0"/>
              <a:t> IL</a:t>
            </a:r>
          </a:p>
          <a:p>
            <a:pPr algn="ctr"/>
            <a:r>
              <a:rPr lang="nl-NL" altLang="he-IL" dirty="0" smtClean="0"/>
              <a:t>€7,7</a:t>
            </a:r>
            <a:endParaRPr lang="en-US" altLang="he-IL" sz="1400" dirty="0"/>
          </a:p>
        </p:txBody>
      </p: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3124200" y="1981200"/>
            <a:ext cx="3124200" cy="533400"/>
            <a:chOff x="1968" y="1296"/>
            <a:chExt cx="1968" cy="192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968" y="1296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936" y="1296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1905000" y="3886200"/>
            <a:ext cx="3048000" cy="1066800"/>
            <a:chOff x="912" y="2448"/>
            <a:chExt cx="1920" cy="576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2832" y="2448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912" y="2784"/>
              <a:ext cx="1920" cy="240"/>
              <a:chOff x="1152" y="2784"/>
              <a:chExt cx="1920" cy="240"/>
            </a:xfrm>
          </p:grpSpPr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H="1">
                <a:off x="1152" y="2784"/>
                <a:ext cx="192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152" y="2784"/>
                <a:ext cx="0" cy="24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5638800" y="3886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  <p:bldP spid="3076" grpId="0" animBg="1" autoUpdateAnimBg="0"/>
      <p:bldP spid="3077" grpId="0" animBg="1" autoUpdateAnimBg="0"/>
      <p:bldP spid="3078" grpId="0" animBg="1" autoUpdateAnimBg="0"/>
      <p:bldP spid="3079" grpId="0" animBg="1" autoUpdateAnimBg="0"/>
      <p:bldP spid="3080" grpId="0" animBg="1" autoUpdateAnimBg="0"/>
      <p:bldP spid="3098" grpId="0" animBg="1"/>
      <p:bldP spid="309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11902</TotalTime>
  <Words>1631</Words>
  <Application>Microsoft Office PowerPoint</Application>
  <PresentationFormat>On-screen Show (4:3)</PresentationFormat>
  <Paragraphs>468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Miriam</vt:lpstr>
      <vt:lpstr>Times New Roman</vt:lpstr>
      <vt:lpstr>Wingdings</vt:lpstr>
      <vt:lpstr>Default Design</vt:lpstr>
      <vt:lpstr>Roof; Rechtsherstel; &amp; Restitutie</vt:lpstr>
      <vt:lpstr>De Omgeving waarin wij Leven</vt:lpstr>
      <vt:lpstr>Roof gedurende WO II</vt:lpstr>
      <vt:lpstr>Het naoorlogse Rechtsherstel ‘Besluit Herstel Rechtsverkeer’  E93 &amp; E100 van 17-09-1944 en F272 van 16-11-1945</vt:lpstr>
      <vt:lpstr>Het naoorlogse Rechtsherstel Besluit Herstel Rechtsverkeer</vt:lpstr>
      <vt:lpstr>Korte geschiedenis vanaf 1997</vt:lpstr>
      <vt:lpstr>WO II Tegoeden (Maror-gelden) Verdeling vanaf 2000 tot heden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Kosten Helpdesk Maror-gelden (vanaf midden 2000 tot eind 2001)</vt:lpstr>
      <vt:lpstr>Individuele uitkeringen per portie Totaal aantal porties: 26.342</vt:lpstr>
      <vt:lpstr>Nederland collectieve doelen Bedragen zijn zonder kostenvergoeding</vt:lpstr>
      <vt:lpstr>Israël collectieve doelen (1998-2006) Bedragen zijn zonder kostenvergoeding</vt:lpstr>
      <vt:lpstr>Verdeling Israëlische collectieve doelen de zes organisaties die de hoogste *uitkeringen ontvingen</vt:lpstr>
      <vt:lpstr>Verdeling Collectieve Maror Israël de zes organisaties die de hoogste *uitkeringen in 2004 ontvingen</vt:lpstr>
      <vt:lpstr>Verdeling Israëlische collectieve Maror-gelden</vt:lpstr>
      <vt:lpstr>SAMENVATTEND 1:</vt:lpstr>
      <vt:lpstr>SAMENVATTEND 2:</vt:lpstr>
      <vt:lpstr>SAMENVATTEND 3:</vt:lpstr>
      <vt:lpstr>SLOT</vt:lpstr>
      <vt:lpstr>PowerPoint Presentation</vt:lpstr>
    </vt:vector>
  </TitlesOfParts>
  <Company>Sisanit Marketing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WO II Tegoeden</dc:subject>
  <dc:creator>Philip Staal</dc:creator>
  <cp:lastModifiedBy>Philip Staal</cp:lastModifiedBy>
  <cp:revision>1223</cp:revision>
  <cp:lastPrinted>2016-01-14T19:45:40Z</cp:lastPrinted>
  <dcterms:created xsi:type="dcterms:W3CDTF">2001-01-31T15:53:05Z</dcterms:created>
  <dcterms:modified xsi:type="dcterms:W3CDTF">2021-10-07T11:25:56Z</dcterms:modified>
</cp:coreProperties>
</file>