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5" r:id="rId2"/>
    <p:sldId id="294" r:id="rId3"/>
    <p:sldId id="283" r:id="rId4"/>
    <p:sldId id="284" r:id="rId5"/>
    <p:sldId id="305" r:id="rId6"/>
    <p:sldId id="295" r:id="rId7"/>
    <p:sldId id="285" r:id="rId8"/>
    <p:sldId id="256" r:id="rId9"/>
    <p:sldId id="323" r:id="rId10"/>
    <p:sldId id="312" r:id="rId11"/>
    <p:sldId id="267" r:id="rId12"/>
    <p:sldId id="325" r:id="rId13"/>
    <p:sldId id="314" r:id="rId14"/>
    <p:sldId id="317" r:id="rId15"/>
    <p:sldId id="309" r:id="rId16"/>
  </p:sldIdLst>
  <p:sldSz cx="9144000" cy="6858000" type="screen4x3"/>
  <p:notesSz cx="7086600" cy="9372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modifyVerifier cryptProviderType="rsaAES" cryptAlgorithmClass="hash" cryptAlgorithmType="typeAny" cryptAlgorithmSid="14" spinCount="100000" saltData="4C65HDat8FRZpL+Wf201IA==" hashData="EgdbX0T2d/8l4cw2QtzPiWFYTbFUahituA6Vuvx9ckdBKb0wtRGvE9sMWwKB/ryjklZ58juVkm6iOvcq+C2/Nw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2" userDrawn="1">
          <p15:clr>
            <a:srgbClr val="A4A3A4"/>
          </p15:clr>
        </p15:guide>
        <p15:guide id="2" pos="223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FFCC66"/>
    <a:srgbClr val="FF6600"/>
    <a:srgbClr val="0000FF"/>
    <a:srgbClr val="00CC99"/>
    <a:srgbClr val="FF3300"/>
    <a:srgbClr val="666699"/>
    <a:srgbClr val="33CCCC"/>
    <a:srgbClr val="00CC00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78419" autoAdjust="0"/>
  </p:normalViewPr>
  <p:slideViewPr>
    <p:cSldViewPr>
      <p:cViewPr varScale="1">
        <p:scale>
          <a:sx n="113" d="100"/>
          <a:sy n="113" d="100"/>
        </p:scale>
        <p:origin x="155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4044"/>
    </p:cViewPr>
  </p:sorterViewPr>
  <p:notesViewPr>
    <p:cSldViewPr>
      <p:cViewPr varScale="1">
        <p:scale>
          <a:sx n="95" d="100"/>
          <a:sy n="95" d="100"/>
        </p:scale>
        <p:origin x="3660" y="72"/>
      </p:cViewPr>
      <p:guideLst>
        <p:guide orient="horz" pos="2952"/>
        <p:guide pos="223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860" cy="468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670" tIns="47335" rIns="94670" bIns="47335" numCol="1" anchor="t" anchorCtr="0" compatLnSpc="1">
            <a:prstTxWarp prst="textNoShape">
              <a:avLst/>
            </a:prstTxWarp>
          </a:bodyPr>
          <a:lstStyle>
            <a:lvl1pPr defTabSz="946150">
              <a:defRPr sz="1200"/>
            </a:lvl1pPr>
          </a:lstStyle>
          <a:p>
            <a:endParaRPr lang="en-US" alt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5740" y="0"/>
            <a:ext cx="3070860" cy="468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670" tIns="47335" rIns="94670" bIns="47335" numCol="1" anchor="t" anchorCtr="0" compatLnSpc="1">
            <a:prstTxWarp prst="textNoShape">
              <a:avLst/>
            </a:prstTxWarp>
          </a:bodyPr>
          <a:lstStyle>
            <a:lvl1pPr algn="r" defTabSz="946150">
              <a:defRPr sz="1200"/>
            </a:lvl1pPr>
          </a:lstStyle>
          <a:p>
            <a:fld id="{336D9728-4904-42E3-B160-87D24073FCC6}" type="datetime1">
              <a:rPr lang="he-IL" altLang="en-US"/>
              <a:pPr/>
              <a:t>כ"ז/חשון/תשע"ז</a:t>
            </a:fld>
            <a:endParaRPr lang="en-US" alt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03741"/>
            <a:ext cx="3070860" cy="468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670" tIns="47335" rIns="94670" bIns="47335" numCol="1" anchor="b" anchorCtr="0" compatLnSpc="1">
            <a:prstTxWarp prst="textNoShape">
              <a:avLst/>
            </a:prstTxWarp>
          </a:bodyPr>
          <a:lstStyle>
            <a:lvl1pPr defTabSz="946150">
              <a:defRPr sz="1200"/>
            </a:lvl1pPr>
          </a:lstStyle>
          <a:p>
            <a:r>
              <a:rPr lang="en-US" altLang="en-US"/>
              <a:t>Philip Staal</a:t>
            </a:r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5740" y="8903741"/>
            <a:ext cx="3070860" cy="468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670" tIns="47335" rIns="94670" bIns="47335" numCol="1" anchor="b" anchorCtr="0" compatLnSpc="1">
            <a:prstTxWarp prst="textNoShape">
              <a:avLst/>
            </a:prstTxWarp>
          </a:bodyPr>
          <a:lstStyle>
            <a:lvl1pPr algn="r" defTabSz="946150">
              <a:defRPr sz="1200"/>
            </a:lvl1pPr>
          </a:lstStyle>
          <a:p>
            <a:fld id="{D3C704D4-BDFD-4CAF-A563-5942E601D4EA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39950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860" cy="468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670" tIns="47335" rIns="94670" bIns="47335" numCol="1" anchor="t" anchorCtr="0" compatLnSpc="1">
            <a:prstTxWarp prst="textNoShape">
              <a:avLst/>
            </a:prstTxWarp>
          </a:bodyPr>
          <a:lstStyle>
            <a:lvl1pPr defTabSz="946150">
              <a:defRPr sz="1200"/>
            </a:lvl1pPr>
          </a:lstStyle>
          <a:p>
            <a:endParaRPr lang="en-US" altLang="en-US"/>
          </a:p>
        </p:txBody>
      </p:sp>
      <p:sp>
        <p:nvSpPr>
          <p:cNvPr id="614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4015740" y="0"/>
            <a:ext cx="3070860" cy="468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670" tIns="47335" rIns="94670" bIns="47335" numCol="1" anchor="t" anchorCtr="0" compatLnSpc="1">
            <a:prstTxWarp prst="textNoShape">
              <a:avLst/>
            </a:prstTxWarp>
          </a:bodyPr>
          <a:lstStyle>
            <a:lvl1pPr algn="r" defTabSz="946150">
              <a:defRPr sz="1200"/>
            </a:lvl1pPr>
          </a:lstStyle>
          <a:p>
            <a:fld id="{95EE99DA-0D68-4906-8BDF-2AECA64FA138}" type="datetime1">
              <a:rPr lang="he-IL" altLang="en-US"/>
              <a:pPr/>
              <a:t>כ"ז/חשון/תשע"ז</a:t>
            </a:fld>
            <a:endParaRPr lang="en-US" altLang="en-US"/>
          </a:p>
        </p:txBody>
      </p:sp>
      <p:sp>
        <p:nvSpPr>
          <p:cNvPr id="6148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0150" y="703263"/>
            <a:ext cx="4687888" cy="3514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880" y="4451104"/>
            <a:ext cx="5196840" cy="4218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670" tIns="47335" rIns="94670" bIns="473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e-IL" smtClean="0"/>
              <a:t>Click to edit Master text styles</a:t>
            </a:r>
          </a:p>
          <a:p>
            <a:pPr lvl="1"/>
            <a:r>
              <a:rPr lang="en-US" altLang="he-IL" smtClean="0"/>
              <a:t>Second level</a:t>
            </a:r>
          </a:p>
          <a:p>
            <a:pPr lvl="2"/>
            <a:r>
              <a:rPr lang="en-US" altLang="he-IL" smtClean="0"/>
              <a:t>Third level</a:t>
            </a:r>
          </a:p>
          <a:p>
            <a:pPr lvl="3"/>
            <a:r>
              <a:rPr lang="en-US" altLang="he-IL" smtClean="0"/>
              <a:t>Fourth level</a:t>
            </a:r>
          </a:p>
          <a:p>
            <a:pPr lvl="4"/>
            <a:r>
              <a:rPr lang="en-US" altLang="he-IL" smtClean="0"/>
              <a:t>Fifth level</a:t>
            </a:r>
          </a:p>
        </p:txBody>
      </p:sp>
      <p:sp>
        <p:nvSpPr>
          <p:cNvPr id="615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03741"/>
            <a:ext cx="3070860" cy="468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670" tIns="47335" rIns="94670" bIns="47335" numCol="1" anchor="b" anchorCtr="0" compatLnSpc="1">
            <a:prstTxWarp prst="textNoShape">
              <a:avLst/>
            </a:prstTxWarp>
          </a:bodyPr>
          <a:lstStyle>
            <a:lvl1pPr defTabSz="946150">
              <a:defRPr sz="1200"/>
            </a:lvl1pPr>
          </a:lstStyle>
          <a:p>
            <a:r>
              <a:rPr lang="en-US" altLang="en-US"/>
              <a:t>Philip Staal</a:t>
            </a:r>
          </a:p>
        </p:txBody>
      </p:sp>
      <p:sp>
        <p:nvSpPr>
          <p:cNvPr id="615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5740" y="8903741"/>
            <a:ext cx="3070860" cy="468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670" tIns="47335" rIns="94670" bIns="47335" numCol="1" anchor="b" anchorCtr="0" compatLnSpc="1">
            <a:prstTxWarp prst="textNoShape">
              <a:avLst/>
            </a:prstTxWarp>
          </a:bodyPr>
          <a:lstStyle>
            <a:lvl1pPr algn="r" defTabSz="946150">
              <a:defRPr sz="1200"/>
            </a:lvl1pPr>
          </a:lstStyle>
          <a:p>
            <a:fld id="{75994234-7180-4650-9BB1-C7E9907890CD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6080756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7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E16C516-DE62-4C53-8FC6-0DD2A8370DCE}" type="datetime1">
              <a:rPr lang="he-IL" altLang="en-US"/>
              <a:pPr/>
              <a:t>כ"ז/חשון/תשע"ז</a:t>
            </a:fld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Philip Staal</a:t>
            </a:r>
          </a:p>
        </p:txBody>
      </p:sp>
      <p:sp>
        <p:nvSpPr>
          <p:cNvPr id="6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466914B-1A30-48F1-9C22-F39F813ECBDD}" type="slidenum">
              <a:rPr lang="he-IL" altLang="en-US"/>
              <a:pPr/>
              <a:t>1</a:t>
            </a:fld>
            <a:endParaRPr lang="en-US" altLang="en-US"/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he-IL" dirty="0"/>
          </a:p>
        </p:txBody>
      </p:sp>
    </p:spTree>
    <p:extLst>
      <p:ext uri="{BB962C8B-B14F-4D97-AF65-F5344CB8AC3E}">
        <p14:creationId xmlns:p14="http://schemas.microsoft.com/office/powerpoint/2010/main" val="30613697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7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9D39A9D1-4B8B-45C2-91CD-B403EA59B365}" type="datetime1">
              <a:rPr lang="he-IL" altLang="en-US"/>
              <a:pPr/>
              <a:t>כ"ז/חשון/תשע"ז</a:t>
            </a:fld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Philip Staal</a:t>
            </a:r>
          </a:p>
        </p:txBody>
      </p:sp>
      <p:sp>
        <p:nvSpPr>
          <p:cNvPr id="6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46AD73-D1E1-4200-9E11-FA6F378B6CA8}" type="slidenum">
              <a:rPr lang="he-IL" altLang="en-US"/>
              <a:pPr/>
              <a:t>10</a:t>
            </a:fld>
            <a:endParaRPr lang="en-US" alt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altLang="he-IL" baseline="0" dirty="0" smtClean="0"/>
          </a:p>
        </p:txBody>
      </p:sp>
    </p:spTree>
    <p:extLst>
      <p:ext uri="{BB962C8B-B14F-4D97-AF65-F5344CB8AC3E}">
        <p14:creationId xmlns:p14="http://schemas.microsoft.com/office/powerpoint/2010/main" val="258794797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7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8FA1CC2B-5ECA-4E64-A000-9A07724FA206}" type="datetime1">
              <a:rPr lang="he-IL" altLang="en-US"/>
              <a:pPr/>
              <a:t>כ"ז/חשון/תשע"ז</a:t>
            </a:fld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Philip Staal</a:t>
            </a:r>
          </a:p>
        </p:txBody>
      </p:sp>
      <p:sp>
        <p:nvSpPr>
          <p:cNvPr id="6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78D812-7692-450C-945A-948625F0D877}" type="slidenum">
              <a:rPr lang="he-IL" altLang="en-US"/>
              <a:pPr/>
              <a:t>11</a:t>
            </a:fld>
            <a:endParaRPr lang="en-US" alt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he-IL" b="1" dirty="0"/>
          </a:p>
        </p:txBody>
      </p:sp>
    </p:spTree>
    <p:extLst>
      <p:ext uri="{BB962C8B-B14F-4D97-AF65-F5344CB8AC3E}">
        <p14:creationId xmlns:p14="http://schemas.microsoft.com/office/powerpoint/2010/main" val="8258684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7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004564BB-7CB9-48F0-A1E7-BBF9A30BE75A}" type="datetime1">
              <a:rPr lang="he-IL" altLang="en-US">
                <a:solidFill>
                  <a:srgbClr val="000000"/>
                </a:solidFill>
              </a:rPr>
              <a:pPr/>
              <a:t>כ"ז/חשון/תשע"ז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>
                <a:solidFill>
                  <a:srgbClr val="000000"/>
                </a:solidFill>
              </a:rPr>
              <a:t>Philip Staal</a:t>
            </a:r>
          </a:p>
        </p:txBody>
      </p:sp>
      <p:sp>
        <p:nvSpPr>
          <p:cNvPr id="6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6E6747-EC69-4881-BEAF-23F6000E2B4A}" type="slidenum">
              <a:rPr lang="he-IL" altLang="en-US">
                <a:solidFill>
                  <a:srgbClr val="000000"/>
                </a:solidFill>
              </a:rPr>
              <a:pPr/>
              <a:t>12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703263"/>
            <a:ext cx="4686300" cy="3514725"/>
          </a:xfrm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880" y="4452636"/>
            <a:ext cx="5196840" cy="4216674"/>
          </a:xfrm>
        </p:spPr>
        <p:txBody>
          <a:bodyPr/>
          <a:lstStyle/>
          <a:p>
            <a:endParaRPr lang="en-US" altLang="en-US" b="1" dirty="0"/>
          </a:p>
        </p:txBody>
      </p:sp>
    </p:spTree>
    <p:extLst>
      <p:ext uri="{BB962C8B-B14F-4D97-AF65-F5344CB8AC3E}">
        <p14:creationId xmlns:p14="http://schemas.microsoft.com/office/powerpoint/2010/main" val="23441648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7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8FA1CC2B-5ECA-4E64-A000-9A07724FA206}" type="datetime1">
              <a:rPr lang="he-IL" altLang="en-US"/>
              <a:pPr/>
              <a:t>כ"ז/חשון/תשע"ז</a:t>
            </a:fld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Philip Staal</a:t>
            </a:r>
          </a:p>
        </p:txBody>
      </p:sp>
      <p:sp>
        <p:nvSpPr>
          <p:cNvPr id="6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78D812-7692-450C-945A-948625F0D877}" type="slidenum">
              <a:rPr lang="he-IL" altLang="en-US"/>
              <a:pPr/>
              <a:t>13</a:t>
            </a:fld>
            <a:endParaRPr lang="en-US" altLang="en-US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altLang="he-IL" b="0" baseline="0" dirty="0" smtClean="0"/>
          </a:p>
        </p:txBody>
      </p:sp>
    </p:spTree>
    <p:extLst>
      <p:ext uri="{BB962C8B-B14F-4D97-AF65-F5344CB8AC3E}">
        <p14:creationId xmlns:p14="http://schemas.microsoft.com/office/powerpoint/2010/main" val="25413438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95EE99DA-0D68-4906-8BDF-2AECA64FA138}" type="datetime1">
              <a:rPr lang="he-IL" altLang="en-US" smtClean="0"/>
              <a:pPr/>
              <a:t>כ"ז/חשון/תשע"ז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Philip Staal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994234-7180-4650-9BB1-C7E9907890CD}" type="slidenum">
              <a:rPr lang="he-IL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01031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7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EB212B69-FEF4-449E-9FE8-942678AFE882}" type="datetime1">
              <a:rPr lang="he-IL" altLang="en-US"/>
              <a:pPr/>
              <a:t>כ"ז/חשון/תשע"ז</a:t>
            </a:fld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Philip Staal</a:t>
            </a:r>
          </a:p>
        </p:txBody>
      </p:sp>
      <p:sp>
        <p:nvSpPr>
          <p:cNvPr id="6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5D2525-050F-480B-B196-715AAF32B0AF}" type="slidenum">
              <a:rPr lang="he-IL" altLang="en-US"/>
              <a:pPr/>
              <a:t>15</a:t>
            </a:fld>
            <a:endParaRPr lang="en-US" altLang="en-US"/>
          </a:p>
        </p:txBody>
      </p:sp>
      <p:sp>
        <p:nvSpPr>
          <p:cNvPr id="147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041751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7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76EABCCB-C5FC-4BB2-8F02-FF038E6B99FF}" type="datetime1">
              <a:rPr lang="he-IL" altLang="en-US"/>
              <a:pPr/>
              <a:t>כ"ז/חשון/תשע"ז</a:t>
            </a:fld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Philip Staal</a:t>
            </a:r>
          </a:p>
        </p:txBody>
      </p:sp>
      <p:sp>
        <p:nvSpPr>
          <p:cNvPr id="6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105809-7C64-4882-BE2D-86E45BCD60AC}" type="slidenum">
              <a:rPr lang="he-IL" altLang="en-US"/>
              <a:pPr/>
              <a:t>2</a:t>
            </a:fld>
            <a:endParaRPr lang="en-US" alt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n-US" altLang="he-IL" dirty="0"/>
          </a:p>
        </p:txBody>
      </p:sp>
    </p:spTree>
    <p:extLst>
      <p:ext uri="{BB962C8B-B14F-4D97-AF65-F5344CB8AC3E}">
        <p14:creationId xmlns:p14="http://schemas.microsoft.com/office/powerpoint/2010/main" val="22167449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7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63087308-ED1A-40A1-9F76-90EFC6623832}" type="datetime1">
              <a:rPr lang="he-IL" altLang="en-US"/>
              <a:pPr/>
              <a:t>כ"ז/חשון/תשע"ז</a:t>
            </a:fld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Philip Staal</a:t>
            </a:r>
          </a:p>
        </p:txBody>
      </p:sp>
      <p:sp>
        <p:nvSpPr>
          <p:cNvPr id="6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5DCCC1-63A0-4742-805A-451841475497}" type="slidenum">
              <a:rPr lang="he-IL" altLang="en-US"/>
              <a:pPr/>
              <a:t>3</a:t>
            </a:fld>
            <a:endParaRPr lang="en-US" alt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00150" y="703263"/>
            <a:ext cx="4686300" cy="3514725"/>
          </a:xfrm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880" y="4452636"/>
            <a:ext cx="5196840" cy="4216674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en-US" altLang="en-US" sz="500" dirty="0"/>
          </a:p>
        </p:txBody>
      </p:sp>
    </p:spTree>
    <p:extLst>
      <p:ext uri="{BB962C8B-B14F-4D97-AF65-F5344CB8AC3E}">
        <p14:creationId xmlns:p14="http://schemas.microsoft.com/office/powerpoint/2010/main" val="22182904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7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05CEBC1-4B91-4393-9C22-B82BD7B59944}" type="datetime1">
              <a:rPr lang="he-IL" altLang="en-US"/>
              <a:pPr/>
              <a:t>כ"ז/חשון/תשע"ז</a:t>
            </a:fld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Philip Staal</a:t>
            </a:r>
          </a:p>
        </p:txBody>
      </p:sp>
      <p:sp>
        <p:nvSpPr>
          <p:cNvPr id="6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7D51D9-BC27-4BE1-A975-EEDD5D87AEAA}" type="slidenum">
              <a:rPr lang="he-IL" altLang="en-US"/>
              <a:pPr/>
              <a:t>4</a:t>
            </a:fld>
            <a:endParaRPr lang="en-US" altLang="en-US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en-US" altLang="he-IL" dirty="0"/>
          </a:p>
        </p:txBody>
      </p:sp>
    </p:spTree>
    <p:extLst>
      <p:ext uri="{BB962C8B-B14F-4D97-AF65-F5344CB8AC3E}">
        <p14:creationId xmlns:p14="http://schemas.microsoft.com/office/powerpoint/2010/main" val="39674148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7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408E4A65-3DE6-49EF-BA0C-967AEE717244}" type="datetime1">
              <a:rPr lang="he-IL" altLang="en-US"/>
              <a:pPr/>
              <a:t>כ"ז/חשון/תשע"ז</a:t>
            </a:fld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Philip Staal</a:t>
            </a:r>
          </a:p>
        </p:txBody>
      </p:sp>
      <p:sp>
        <p:nvSpPr>
          <p:cNvPr id="6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4BB707-C966-4B3E-8B0B-C6B63973558B}" type="slidenum">
              <a:rPr lang="he-IL" altLang="en-US"/>
              <a:pPr/>
              <a:t>5</a:t>
            </a:fld>
            <a:endParaRPr lang="en-US" altLang="en-US"/>
          </a:p>
        </p:txBody>
      </p:sp>
      <p:sp>
        <p:nvSpPr>
          <p:cNvPr id="138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altLang="he-IL" b="1" dirty="0"/>
          </a:p>
        </p:txBody>
      </p:sp>
    </p:spTree>
    <p:extLst>
      <p:ext uri="{BB962C8B-B14F-4D97-AF65-F5344CB8AC3E}">
        <p14:creationId xmlns:p14="http://schemas.microsoft.com/office/powerpoint/2010/main" val="15856202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7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78EB6DD6-E8DA-4E8E-8F07-F7D158CA2EA2}" type="datetime1">
              <a:rPr lang="he-IL" altLang="en-US"/>
              <a:pPr/>
              <a:t>כ"ז/חשון/תשע"ז</a:t>
            </a:fld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Philip Staal</a:t>
            </a:r>
          </a:p>
        </p:txBody>
      </p:sp>
      <p:sp>
        <p:nvSpPr>
          <p:cNvPr id="6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2DE870-10FB-4172-BC8B-F6B9BB64F27B}" type="slidenum">
              <a:rPr lang="he-IL" altLang="en-US"/>
              <a:pPr/>
              <a:t>6</a:t>
            </a:fld>
            <a:endParaRPr lang="en-US" alt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altLang="he-IL" b="1" dirty="0"/>
          </a:p>
        </p:txBody>
      </p:sp>
    </p:spTree>
    <p:extLst>
      <p:ext uri="{BB962C8B-B14F-4D97-AF65-F5344CB8AC3E}">
        <p14:creationId xmlns:p14="http://schemas.microsoft.com/office/powerpoint/2010/main" val="5474665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7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35DDC80E-D84E-42E5-971F-D75E8CADFA12}" type="datetime1">
              <a:rPr lang="he-IL" altLang="en-US"/>
              <a:pPr/>
              <a:t>כ"ז/חשון/תשע"ז</a:t>
            </a:fld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Philip Staal</a:t>
            </a:r>
          </a:p>
        </p:txBody>
      </p:sp>
      <p:sp>
        <p:nvSpPr>
          <p:cNvPr id="6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03E55CA-9906-42B2-970D-0AEFED195CE1}" type="slidenum">
              <a:rPr lang="he-IL" altLang="en-US"/>
              <a:pPr/>
              <a:t>7</a:t>
            </a:fld>
            <a:endParaRPr lang="en-US" altLang="en-US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he-IL" dirty="0">
              <a:cs typeface="Miriam" panose="020B05020501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7470291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7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4BA41BA4-9455-47A1-BED7-248ED70BA355}" type="datetime1">
              <a:rPr lang="he-IL" altLang="en-US"/>
              <a:pPr/>
              <a:t>כ"ז/חשון/תשע"ז</a:t>
            </a:fld>
            <a:endParaRPr lang="en-US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/>
              <a:t>Philip Staal</a:t>
            </a:r>
          </a:p>
        </p:txBody>
      </p:sp>
      <p:sp>
        <p:nvSpPr>
          <p:cNvPr id="6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953938-528C-4554-81D0-059A8F6427DB}" type="slidenum">
              <a:rPr lang="he-IL" altLang="en-US"/>
              <a:pPr/>
              <a:t>8</a:t>
            </a:fld>
            <a:endParaRPr lang="en-US" altLang="en-US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he-IL" dirty="0"/>
          </a:p>
        </p:txBody>
      </p:sp>
    </p:spTree>
    <p:extLst>
      <p:ext uri="{BB962C8B-B14F-4D97-AF65-F5344CB8AC3E}">
        <p14:creationId xmlns:p14="http://schemas.microsoft.com/office/powerpoint/2010/main" val="39704483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7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85C3A8A4-DC66-4346-989B-E0CFED1119E0}" type="datetime1">
              <a:rPr lang="he-IL" altLang="en-US">
                <a:solidFill>
                  <a:srgbClr val="000000"/>
                </a:solidFill>
              </a:rPr>
              <a:pPr/>
              <a:t>כ"ז/חשון/תשע"ז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 altLang="en-US">
                <a:solidFill>
                  <a:srgbClr val="000000"/>
                </a:solidFill>
              </a:rPr>
              <a:t>Philip Staal</a:t>
            </a:r>
          </a:p>
        </p:txBody>
      </p:sp>
      <p:sp>
        <p:nvSpPr>
          <p:cNvPr id="6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80E164-7585-479E-82B1-62569AB2C6AF}" type="slidenum">
              <a:rPr lang="he-IL" altLang="en-US">
                <a:solidFill>
                  <a:srgbClr val="000000"/>
                </a:solidFill>
              </a:rPr>
              <a:pPr/>
              <a:t>9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en-US" altLang="he-IL" dirty="0"/>
          </a:p>
        </p:txBody>
      </p:sp>
    </p:spTree>
    <p:extLst>
      <p:ext uri="{BB962C8B-B14F-4D97-AF65-F5344CB8AC3E}">
        <p14:creationId xmlns:p14="http://schemas.microsoft.com/office/powerpoint/2010/main" val="9466483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BF4DA3-0CBB-4AB7-85AD-BD522F067A90}" type="datetime1">
              <a:rPr lang="en-US" altLang="en-US"/>
              <a:pPr/>
              <a:t>11/28/2016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SCMI-financieele rapporten ronde 1 t/m 9 NPRF raportage ministerie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D257F1-2704-4290-A158-622DC6A8993B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5945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15F396B-5E84-407A-8FE5-3ED976441041}" type="datetime1">
              <a:rPr lang="en-US" altLang="en-US"/>
              <a:pPr/>
              <a:t>11/28/2016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SCMI-financieele rapporten ronde 1 t/m 9 NPRF raportage ministerie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ABDDC6-F194-4C51-94DE-52390761CB8F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4121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4C0F356-21B8-45CB-BC07-7C8761DA8EB9}" type="datetime1">
              <a:rPr lang="en-US" altLang="en-US"/>
              <a:pPr/>
              <a:t>11/28/2016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SCMI-financieele rapporten ronde 1 t/m 9 NPRF raportage ministerie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88D82B-6507-46E2-BEC5-786A1E9CB472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32032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506854E-152C-4324-827A-4FF1B57CC36E}" type="datetime1">
              <a:rPr lang="en-US" altLang="en-US"/>
              <a:pPr/>
              <a:t>11/28/2016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/>
              <a:t>SCMI-financieele rapporten ronde 1 t/m 9 NPRF raportage ministerie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8BA46E0-08E5-4A9A-8F5D-99D0C37854EA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3306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A3A5E2B-540D-4418-A283-38C4C882DF8A}" type="datetime1">
              <a:rPr lang="en-US" altLang="en-US"/>
              <a:pPr/>
              <a:t>11/28/2016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SCMI-financieele rapporten ronde 1 t/m 9 NPRF raportage ministerie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7C21B6-DB38-4BC2-B1D7-1F1209133395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0235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02C16AB-CCD1-40D3-B34D-23723A49DC42}" type="datetime1">
              <a:rPr lang="en-US" altLang="en-US"/>
              <a:pPr/>
              <a:t>11/28/2016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SCMI-financieele rapporten ronde 1 t/m 9 NPRF raportage ministerie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BF615C-7678-46B4-8167-D24B6F430828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9761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EC4EE1-FD42-4362-9BBF-6D52C8233657}" type="datetime1">
              <a:rPr lang="en-US" altLang="en-US"/>
              <a:pPr/>
              <a:t>11/28/2016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SCMI-financieele rapporten ronde 1 t/m 9 NPRF raportage ministerie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7DB23F-2541-41B5-AB37-4AED080DDD71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29107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388193E-6041-4C28-BE65-9987B26C17A8}" type="datetime1">
              <a:rPr lang="en-US" altLang="en-US"/>
              <a:pPr/>
              <a:t>11/28/2016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SCMI-financieele rapporten ronde 1 t/m 9 NPRF raportage ministerie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6E18E2-53CE-4136-A67C-3A15E67551DF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43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876CFF-B411-4008-9360-085D29466BF5}" type="datetime1">
              <a:rPr lang="en-US" altLang="en-US"/>
              <a:pPr/>
              <a:t>11/28/2016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SCMI-financieele rapporten ronde 1 t/m 9 NPRF raportage ministerie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B0F221-4F41-40FE-9676-410F6D89DA85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9270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B0CA9D5-018C-4B05-A376-570CB4D04920}" type="datetime1">
              <a:rPr lang="en-US" altLang="en-US"/>
              <a:pPr/>
              <a:t>11/28/2016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SCMI-financieele rapporten ronde 1 t/m 9 NPRF raportage ministerie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279DA0-E01B-4786-8905-DAC482909B71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0410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1334ED-4BD1-45DC-BCBF-DD461B3DFC28}" type="datetime1">
              <a:rPr lang="en-US" altLang="en-US"/>
              <a:pPr/>
              <a:t>11/28/2016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SCMI-financieele rapporten ronde 1 t/m 9 NPRF raportage ministerie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347EC2-813A-45DE-9592-64DF9D8D4120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4212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34EB51-9433-41DF-BCF2-2126BC21AD0C}" type="datetime1">
              <a:rPr lang="en-US" altLang="en-US"/>
              <a:pPr/>
              <a:t>11/28/2016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SCMI-financieele rapporten ronde 1 t/m 9 NPRF raportage ministerie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90CAB1-7015-4367-A683-05E75A94A1DB}" type="slidenum">
              <a:rPr lang="he-IL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9078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FFFF"/>
            </a:gs>
            <a:gs pos="100000">
              <a:srgbClr val="CCFFFF">
                <a:gamma/>
                <a:tint val="0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e-IL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he-IL" smtClean="0"/>
              <a:t>Click to edit Master text styles</a:t>
            </a:r>
          </a:p>
          <a:p>
            <a:pPr lvl="1"/>
            <a:r>
              <a:rPr lang="en-US" altLang="he-IL" smtClean="0"/>
              <a:t>Second level</a:t>
            </a:r>
          </a:p>
          <a:p>
            <a:pPr lvl="2"/>
            <a:r>
              <a:rPr lang="en-US" altLang="he-IL" smtClean="0"/>
              <a:t>Third level</a:t>
            </a:r>
          </a:p>
          <a:p>
            <a:pPr lvl="3"/>
            <a:r>
              <a:rPr lang="en-US" altLang="he-IL" smtClean="0"/>
              <a:t>Fourth level</a:t>
            </a:r>
          </a:p>
          <a:p>
            <a:pPr lvl="4"/>
            <a:r>
              <a:rPr lang="en-US" altLang="he-IL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50F33ACF-DE65-4E20-93A4-6FABF31EF308}" type="datetime1">
              <a:rPr lang="en-US" altLang="en-US"/>
              <a:pPr/>
              <a:t>11/28/2016</a:t>
            </a:fld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altLang="en-US"/>
              <a:t>SCMI-financieele rapporten ronde 1 t/m 9 NPRF raportage ministerie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F6E066E-C342-435C-8138-728BB6B5F7BC}" type="slidenum">
              <a:rPr lang="he-IL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  <a:cs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7" Type="http://schemas.openxmlformats.org/officeDocument/2006/relationships/audio" Target="../media/audio3.wav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2.wav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2837DA-1692-46A1-91C7-FC9DAF33E400}" type="slidenum">
              <a:rPr lang="he-IL" altLang="en-US"/>
              <a:pPr/>
              <a:t>1</a:t>
            </a:fld>
            <a:endParaRPr lang="en-US" altLang="en-US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066800"/>
            <a:ext cx="7848600" cy="1143000"/>
          </a:xfrm>
          <a:effectLst>
            <a:outerShdw dist="45791" dir="2021404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/>
          <a:p>
            <a:r>
              <a:rPr lang="en-US" altLang="he-IL" sz="4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</a:t>
            </a:r>
            <a:r>
              <a:rPr lang="en-US" altLang="he-IL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oof;</a:t>
            </a:r>
            <a:r>
              <a:rPr lang="en-US" altLang="he-IL" sz="4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he-IL" sz="44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</a:t>
            </a:r>
            <a:r>
              <a:rPr lang="en-US" altLang="he-IL" sz="3600" b="1" dirty="0" err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echtsherstel</a:t>
            </a:r>
            <a:r>
              <a:rPr lang="en-US" altLang="he-IL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; &amp;</a:t>
            </a:r>
            <a:r>
              <a:rPr lang="en-US" altLang="he-IL" sz="44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he-IL" sz="44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</a:t>
            </a:r>
            <a:r>
              <a:rPr lang="en-US" altLang="he-IL" sz="3600" b="1" dirty="0" err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estitutie</a:t>
            </a:r>
            <a:endParaRPr lang="en-US" altLang="he-IL" sz="3600" b="1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2276872"/>
            <a:ext cx="6665168" cy="4536504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nl-NL" altLang="he-IL" sz="3200" b="1" i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nl-NL" altLang="he-IL" sz="3200" b="1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Lezing Maror-gelden</a:t>
            </a:r>
          </a:p>
          <a:p>
            <a:r>
              <a:rPr lang="en-US" altLang="he-IL" sz="3200" b="1" i="1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2016</a:t>
            </a:r>
            <a:endParaRPr lang="en-US" altLang="he-IL" sz="2800" i="1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en-US" altLang="he-IL" sz="2800" dirty="0"/>
          </a:p>
          <a:p>
            <a:pPr algn="r"/>
            <a:endParaRPr lang="en-US" altLang="he-IL" i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en-US" altLang="he-IL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Philip Staal</a:t>
            </a:r>
          </a:p>
          <a:p>
            <a:pPr algn="r"/>
            <a:r>
              <a:rPr lang="en-US" altLang="he-IL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philip@staal.bz</a:t>
            </a:r>
            <a:endParaRPr lang="en-US" altLang="he-IL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en-US" altLang="he-IL" i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www.staal.bz</a:t>
            </a:r>
            <a:endParaRPr lang="en-US" altLang="he-IL" i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/>
              <a:t>RS-p.294-297; 326; 330</a:t>
            </a:r>
          </a:p>
        </p:txBody>
      </p:sp>
      <p:sp>
        <p:nvSpPr>
          <p:cNvPr id="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5C687-1F90-4A06-9628-C586A7385684}" type="slidenum">
              <a:rPr lang="he-IL" altLang="en-US"/>
              <a:pPr/>
              <a:t>10</a:t>
            </a:fld>
            <a:endParaRPr lang="en-US" altLang="en-US"/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381000" y="152400"/>
            <a:ext cx="8534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he-IL" sz="3600" b="1" dirty="0">
                <a:solidFill>
                  <a:srgbClr val="0000FF"/>
                </a:solidFill>
              </a:rPr>
              <a:t>Private </a:t>
            </a:r>
            <a:r>
              <a:rPr lang="en-US" altLang="he-IL" sz="3600" b="1" dirty="0" err="1">
                <a:solidFill>
                  <a:srgbClr val="0000FF"/>
                </a:solidFill>
              </a:rPr>
              <a:t>Gelden</a:t>
            </a:r>
            <a:r>
              <a:rPr lang="en-US" altLang="he-IL" sz="3600" b="1" dirty="0">
                <a:solidFill>
                  <a:srgbClr val="0000FF"/>
                </a:solidFill>
              </a:rPr>
              <a:t> – in </a:t>
            </a:r>
            <a:r>
              <a:rPr lang="nl-NL" altLang="he-IL" sz="3600" b="1" dirty="0">
                <a:solidFill>
                  <a:srgbClr val="0000FF"/>
                </a:solidFill>
              </a:rPr>
              <a:t>€</a:t>
            </a:r>
            <a:r>
              <a:rPr lang="en-US" altLang="he-IL" sz="3600" b="1" dirty="0">
                <a:solidFill>
                  <a:srgbClr val="0000FF"/>
                </a:solidFill>
              </a:rPr>
              <a:t> </a:t>
            </a:r>
            <a:r>
              <a:rPr lang="en-US" altLang="he-IL" sz="3600" b="1" dirty="0" err="1">
                <a:solidFill>
                  <a:srgbClr val="0000FF"/>
                </a:solidFill>
              </a:rPr>
              <a:t>miljoen</a:t>
            </a:r>
            <a:r>
              <a:rPr lang="en-US" altLang="he-IL" sz="3600" b="1" dirty="0">
                <a:solidFill>
                  <a:srgbClr val="0000FF"/>
                </a:solidFill>
              </a:rPr>
              <a:t> </a:t>
            </a:r>
            <a:r>
              <a:rPr lang="en-US" altLang="he-IL" sz="2000" b="1" dirty="0">
                <a:solidFill>
                  <a:srgbClr val="0000FF"/>
                </a:solidFill>
              </a:rPr>
              <a:t>(</a:t>
            </a:r>
            <a:r>
              <a:rPr lang="en-US" altLang="he-IL" sz="2000" b="1" dirty="0" smtClean="0">
                <a:solidFill>
                  <a:srgbClr val="0000FF"/>
                </a:solidFill>
              </a:rPr>
              <a:t>2000-2003)</a:t>
            </a:r>
            <a:endParaRPr lang="en-US" altLang="he-IL" sz="2000" b="1" dirty="0">
              <a:solidFill>
                <a:srgbClr val="0000FF"/>
              </a:solidFill>
            </a:endParaRP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381000" y="762000"/>
            <a:ext cx="2514600" cy="914400"/>
          </a:xfrm>
          <a:prstGeom prst="rect">
            <a:avLst/>
          </a:prstGeom>
          <a:gradFill rotWithShape="0">
            <a:gsLst>
              <a:gs pos="0">
                <a:srgbClr val="CCCCFF"/>
              </a:gs>
              <a:gs pos="100000">
                <a:srgbClr val="99CCFF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dirty="0" err="1"/>
              <a:t>Verzekeraars</a:t>
            </a:r>
            <a:endParaRPr lang="en-US" altLang="he-IL" dirty="0"/>
          </a:p>
          <a:p>
            <a:pPr algn="ctr"/>
            <a:r>
              <a:rPr lang="nl-NL" altLang="he-IL" dirty="0"/>
              <a:t>€</a:t>
            </a:r>
            <a:r>
              <a:rPr lang="en-US" altLang="he-IL" dirty="0"/>
              <a:t>23 (2000)</a:t>
            </a:r>
          </a:p>
        </p:txBody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3429000" y="762000"/>
            <a:ext cx="2514600" cy="914400"/>
          </a:xfrm>
          <a:prstGeom prst="rect">
            <a:avLst/>
          </a:prstGeom>
          <a:gradFill rotWithShape="0">
            <a:gsLst>
              <a:gs pos="0">
                <a:srgbClr val="00CCFF"/>
              </a:gs>
              <a:gs pos="100000">
                <a:srgbClr val="00CCFF">
                  <a:gamma/>
                  <a:tint val="53333"/>
                  <a:invGamma/>
                </a:srgbClr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/>
              <a:t>Banken</a:t>
            </a:r>
          </a:p>
          <a:p>
            <a:pPr algn="ctr"/>
            <a:r>
              <a:rPr lang="nl-NL" altLang="he-IL"/>
              <a:t>€</a:t>
            </a:r>
            <a:r>
              <a:rPr lang="en-US" altLang="he-IL"/>
              <a:t>23 (2000)</a:t>
            </a: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6400800" y="762000"/>
            <a:ext cx="2514600" cy="914400"/>
          </a:xfrm>
          <a:prstGeom prst="rect">
            <a:avLst/>
          </a:prstGeom>
          <a:gradFill rotWithShape="0">
            <a:gsLst>
              <a:gs pos="0">
                <a:srgbClr val="66FFFF"/>
              </a:gs>
              <a:gs pos="100000">
                <a:srgbClr val="99CCFF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0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dirty="0" err="1"/>
              <a:t>Effecten-Beurs</a:t>
            </a:r>
            <a:endParaRPr lang="en-US" altLang="he-IL" dirty="0"/>
          </a:p>
          <a:p>
            <a:pPr algn="ctr"/>
            <a:r>
              <a:rPr lang="nl-NL" altLang="he-IL" dirty="0"/>
              <a:t>€</a:t>
            </a:r>
            <a:r>
              <a:rPr lang="en-US" altLang="he-IL" dirty="0"/>
              <a:t>120 (2000)</a:t>
            </a:r>
          </a:p>
        </p:txBody>
      </p:sp>
      <p:grpSp>
        <p:nvGrpSpPr>
          <p:cNvPr id="41990" name="Group 6"/>
          <p:cNvGrpSpPr>
            <a:grpSpLocks/>
          </p:cNvGrpSpPr>
          <p:nvPr/>
        </p:nvGrpSpPr>
        <p:grpSpPr bwMode="auto">
          <a:xfrm>
            <a:off x="76200" y="2209800"/>
            <a:ext cx="3276600" cy="1295400"/>
            <a:chOff x="48" y="1392"/>
            <a:chExt cx="2064" cy="816"/>
          </a:xfrm>
        </p:grpSpPr>
        <p:sp>
          <p:nvSpPr>
            <p:cNvPr id="41991" name="Rectangle 7"/>
            <p:cNvSpPr>
              <a:spLocks noChangeArrowheads="1"/>
            </p:cNvSpPr>
            <p:nvPr/>
          </p:nvSpPr>
          <p:spPr bwMode="auto">
            <a:xfrm>
              <a:off x="48" y="1392"/>
              <a:ext cx="864" cy="816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50000">
                  <a:srgbClr val="FFFFFF"/>
                </a:gs>
                <a:gs pos="100000">
                  <a:schemeClr val="hlink"/>
                </a:gs>
              </a:gsLst>
              <a:lin ang="5400000" scaled="1"/>
            </a:gradFill>
            <a:ln w="28575">
              <a:solidFill>
                <a:srgbClr val="800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he-IL" dirty="0" smtClean="0"/>
                <a:t>Claim St</a:t>
              </a:r>
              <a:endParaRPr lang="en-US" altLang="he-IL" dirty="0"/>
            </a:p>
            <a:p>
              <a:pPr algn="ctr"/>
              <a:r>
                <a:rPr lang="nl-NL" altLang="he-IL" dirty="0" smtClean="0"/>
                <a:t>SIVS </a:t>
              </a:r>
            </a:p>
            <a:p>
              <a:pPr algn="ctr"/>
              <a:r>
                <a:rPr lang="nl-NL" altLang="he-IL" dirty="0" smtClean="0"/>
                <a:t>€9,1</a:t>
              </a:r>
              <a:endParaRPr lang="en-US" altLang="he-IL" dirty="0"/>
            </a:p>
          </p:txBody>
        </p:sp>
        <p:sp>
          <p:nvSpPr>
            <p:cNvPr id="41992" name="Rectangle 8"/>
            <p:cNvSpPr>
              <a:spLocks noChangeArrowheads="1"/>
            </p:cNvSpPr>
            <p:nvPr/>
          </p:nvSpPr>
          <p:spPr bwMode="auto">
            <a:xfrm>
              <a:off x="1008" y="1392"/>
              <a:ext cx="1104" cy="816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50000">
                  <a:srgbClr val="FFFFFF"/>
                </a:gs>
                <a:gs pos="100000">
                  <a:schemeClr val="hlink"/>
                </a:gs>
              </a:gsLst>
              <a:lin ang="5400000" scaled="1"/>
            </a:gradFill>
            <a:ln w="28575">
              <a:solidFill>
                <a:srgbClr val="800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he-IL" dirty="0" err="1"/>
                <a:t>Digitaal</a:t>
              </a:r>
              <a:endParaRPr lang="en-US" altLang="he-IL" dirty="0"/>
            </a:p>
            <a:p>
              <a:pPr algn="ctr"/>
              <a:r>
                <a:rPr lang="en-US" altLang="he-IL" dirty="0"/>
                <a:t>Monument</a:t>
              </a:r>
            </a:p>
            <a:p>
              <a:pPr algn="ctr"/>
              <a:r>
                <a:rPr lang="nl-NL" altLang="he-IL" dirty="0"/>
                <a:t>€</a:t>
              </a:r>
              <a:r>
                <a:rPr lang="en-US" altLang="he-IL" dirty="0" smtClean="0"/>
                <a:t>2,3</a:t>
              </a:r>
              <a:endParaRPr lang="en-US" altLang="he-IL" dirty="0"/>
            </a:p>
          </p:txBody>
        </p:sp>
      </p:grpSp>
      <p:grpSp>
        <p:nvGrpSpPr>
          <p:cNvPr id="41993" name="Group 9"/>
          <p:cNvGrpSpPr>
            <a:grpSpLocks/>
          </p:cNvGrpSpPr>
          <p:nvPr/>
        </p:nvGrpSpPr>
        <p:grpSpPr bwMode="auto">
          <a:xfrm>
            <a:off x="1066800" y="1676400"/>
            <a:ext cx="1143000" cy="533400"/>
            <a:chOff x="672" y="1056"/>
            <a:chExt cx="720" cy="336"/>
          </a:xfrm>
        </p:grpSpPr>
        <p:sp>
          <p:nvSpPr>
            <p:cNvPr id="41994" name="Line 10"/>
            <p:cNvSpPr>
              <a:spLocks noChangeShapeType="1"/>
            </p:cNvSpPr>
            <p:nvPr/>
          </p:nvSpPr>
          <p:spPr bwMode="auto">
            <a:xfrm>
              <a:off x="672" y="1056"/>
              <a:ext cx="0" cy="3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5" name="Line 11"/>
            <p:cNvSpPr>
              <a:spLocks noChangeShapeType="1"/>
            </p:cNvSpPr>
            <p:nvPr/>
          </p:nvSpPr>
          <p:spPr bwMode="auto">
            <a:xfrm>
              <a:off x="1392" y="1056"/>
              <a:ext cx="0" cy="3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996" name="Rectangle 12"/>
          <p:cNvSpPr>
            <a:spLocks noChangeArrowheads="1"/>
          </p:cNvSpPr>
          <p:nvPr/>
        </p:nvSpPr>
        <p:spPr bwMode="auto">
          <a:xfrm>
            <a:off x="2743200" y="3657600"/>
            <a:ext cx="4205064" cy="990600"/>
          </a:xfrm>
          <a:prstGeom prst="rect">
            <a:avLst/>
          </a:prstGeom>
          <a:gradFill rotWithShape="0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 w="38100">
            <a:solidFill>
              <a:srgbClr val="6666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dirty="0" smtClean="0"/>
              <a:t>SIM + Claim St + </a:t>
            </a:r>
            <a:r>
              <a:rPr lang="en-US" altLang="he-IL" dirty="0" err="1" smtClean="0"/>
              <a:t>Jur</a:t>
            </a:r>
            <a:r>
              <a:rPr lang="en-US" altLang="he-IL" dirty="0" smtClean="0"/>
              <a:t> (2003)</a:t>
            </a:r>
            <a:endParaRPr lang="en-US" altLang="he-IL" sz="2000" dirty="0"/>
          </a:p>
          <a:p>
            <a:pPr algn="ctr"/>
            <a:r>
              <a:rPr lang="nl-NL" altLang="he-IL" dirty="0" smtClean="0"/>
              <a:t>€108 + €50,8 </a:t>
            </a:r>
            <a:r>
              <a:rPr lang="en-US" altLang="he-IL" dirty="0" smtClean="0"/>
              <a:t>= </a:t>
            </a:r>
            <a:r>
              <a:rPr lang="nl-NL" altLang="he-IL" dirty="0" smtClean="0"/>
              <a:t>€158,8</a:t>
            </a:r>
            <a:endParaRPr lang="en-US" altLang="he-IL" dirty="0"/>
          </a:p>
        </p:txBody>
      </p:sp>
      <p:grpSp>
        <p:nvGrpSpPr>
          <p:cNvPr id="41997" name="Group 13"/>
          <p:cNvGrpSpPr>
            <a:grpSpLocks/>
          </p:cNvGrpSpPr>
          <p:nvPr/>
        </p:nvGrpSpPr>
        <p:grpSpPr bwMode="auto">
          <a:xfrm>
            <a:off x="609600" y="4953000"/>
            <a:ext cx="8229600" cy="1752600"/>
            <a:chOff x="384" y="3120"/>
            <a:chExt cx="5184" cy="1104"/>
          </a:xfrm>
        </p:grpSpPr>
        <p:sp>
          <p:nvSpPr>
            <p:cNvPr id="41998" name="Rectangle 14"/>
            <p:cNvSpPr>
              <a:spLocks noChangeArrowheads="1"/>
            </p:cNvSpPr>
            <p:nvPr/>
          </p:nvSpPr>
          <p:spPr bwMode="auto">
            <a:xfrm>
              <a:off x="384" y="3120"/>
              <a:ext cx="1440" cy="1104"/>
            </a:xfrm>
            <a:prstGeom prst="rect">
              <a:avLst/>
            </a:prstGeom>
            <a:gradFill rotWithShape="0">
              <a:gsLst>
                <a:gs pos="0">
                  <a:srgbClr val="FFFFCC"/>
                </a:gs>
                <a:gs pos="100000">
                  <a:srgbClr val="FFCC99"/>
                </a:gs>
              </a:gsLst>
              <a:lin ang="5400000" scaled="1"/>
            </a:gradFill>
            <a:ln w="38100">
              <a:solidFill>
                <a:srgbClr val="FEA81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he-IL" dirty="0" err="1" smtClean="0"/>
                <a:t>Individuele</a:t>
              </a:r>
              <a:endParaRPr lang="en-US" altLang="he-IL" dirty="0"/>
            </a:p>
            <a:p>
              <a:pPr algn="ctr"/>
              <a:r>
                <a:rPr lang="en-US" altLang="he-IL" dirty="0" err="1"/>
                <a:t>Uitkeringen</a:t>
              </a:r>
              <a:endParaRPr lang="en-US" altLang="he-IL" dirty="0"/>
            </a:p>
            <a:p>
              <a:pPr algn="ctr"/>
              <a:r>
                <a:rPr lang="nl-NL" altLang="he-IL" dirty="0"/>
                <a:t>€</a:t>
              </a:r>
              <a:r>
                <a:rPr lang="en-US" altLang="he-IL" dirty="0" smtClean="0"/>
                <a:t>126,5</a:t>
              </a:r>
              <a:endParaRPr lang="en-US" altLang="he-IL" dirty="0"/>
            </a:p>
          </p:txBody>
        </p:sp>
        <p:sp>
          <p:nvSpPr>
            <p:cNvPr id="41999" name="Rectangle 15"/>
            <p:cNvSpPr>
              <a:spLocks noChangeArrowheads="1"/>
            </p:cNvSpPr>
            <p:nvPr/>
          </p:nvSpPr>
          <p:spPr bwMode="auto">
            <a:xfrm>
              <a:off x="2256" y="3120"/>
              <a:ext cx="1440" cy="1104"/>
            </a:xfrm>
            <a:prstGeom prst="rect">
              <a:avLst/>
            </a:prstGeom>
            <a:gradFill rotWithShape="0">
              <a:gsLst>
                <a:gs pos="0">
                  <a:srgbClr val="F4F4A4"/>
                </a:gs>
                <a:gs pos="100000">
                  <a:srgbClr val="FFCC99"/>
                </a:gs>
              </a:gsLst>
              <a:lin ang="5400000" scaled="1"/>
            </a:gradFill>
            <a:ln w="38100">
              <a:solidFill>
                <a:srgbClr val="FEA81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he-IL" dirty="0"/>
                <a:t>COM</a:t>
              </a:r>
            </a:p>
            <a:p>
              <a:pPr algn="ctr"/>
              <a:r>
                <a:rPr lang="en-US" altLang="he-IL" dirty="0" err="1"/>
                <a:t>Collectieve</a:t>
              </a:r>
              <a:endParaRPr lang="en-US" altLang="he-IL" dirty="0"/>
            </a:p>
            <a:p>
              <a:pPr algn="ctr"/>
              <a:r>
                <a:rPr lang="en-US" altLang="he-IL" dirty="0" err="1"/>
                <a:t>Doelen</a:t>
              </a:r>
              <a:r>
                <a:rPr lang="en-US" altLang="he-IL" dirty="0"/>
                <a:t> NL</a:t>
              </a:r>
            </a:p>
            <a:p>
              <a:pPr algn="ctr"/>
              <a:r>
                <a:rPr lang="nl-NL" altLang="he-IL" dirty="0" smtClean="0"/>
                <a:t>€23</a:t>
              </a:r>
              <a:r>
                <a:rPr lang="en-US" altLang="he-IL" dirty="0" smtClean="0"/>
                <a:t>,9</a:t>
              </a:r>
              <a:endParaRPr lang="en-US" altLang="he-IL" dirty="0"/>
            </a:p>
          </p:txBody>
        </p:sp>
        <p:sp>
          <p:nvSpPr>
            <p:cNvPr id="42000" name="Rectangle 16"/>
            <p:cNvSpPr>
              <a:spLocks noChangeArrowheads="1"/>
            </p:cNvSpPr>
            <p:nvPr/>
          </p:nvSpPr>
          <p:spPr bwMode="auto">
            <a:xfrm>
              <a:off x="4128" y="3120"/>
              <a:ext cx="1440" cy="1104"/>
            </a:xfrm>
            <a:prstGeom prst="rect">
              <a:avLst/>
            </a:prstGeom>
            <a:gradFill rotWithShape="0">
              <a:gsLst>
                <a:gs pos="0">
                  <a:srgbClr val="FFFF66"/>
                </a:gs>
                <a:gs pos="100000">
                  <a:srgbClr val="FFCC99"/>
                </a:gs>
              </a:gsLst>
              <a:lin ang="5400000" scaled="1"/>
            </a:gradFill>
            <a:ln w="38100">
              <a:solidFill>
                <a:srgbClr val="FEA81C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he-IL" dirty="0"/>
                <a:t>SCMI</a:t>
              </a:r>
              <a:endParaRPr lang="en-US" altLang="he-IL" b="1" dirty="0"/>
            </a:p>
            <a:p>
              <a:pPr algn="ctr"/>
              <a:r>
                <a:rPr lang="en-US" altLang="he-IL" dirty="0" err="1"/>
                <a:t>Collectieve</a:t>
              </a:r>
              <a:endParaRPr lang="en-US" altLang="he-IL" dirty="0"/>
            </a:p>
            <a:p>
              <a:pPr algn="ctr"/>
              <a:r>
                <a:rPr lang="en-US" altLang="he-IL" dirty="0" err="1"/>
                <a:t>Doelen</a:t>
              </a:r>
              <a:r>
                <a:rPr lang="en-US" altLang="he-IL" dirty="0"/>
                <a:t> IL</a:t>
              </a:r>
            </a:p>
            <a:p>
              <a:pPr algn="ctr"/>
              <a:r>
                <a:rPr lang="nl-NL" altLang="he-IL" dirty="0" smtClean="0"/>
                <a:t>€8,4</a:t>
              </a:r>
              <a:endParaRPr lang="en-US" altLang="he-IL" dirty="0"/>
            </a:p>
          </p:txBody>
        </p:sp>
      </p:grpSp>
      <p:grpSp>
        <p:nvGrpSpPr>
          <p:cNvPr id="42001" name="Group 17"/>
          <p:cNvGrpSpPr>
            <a:grpSpLocks/>
          </p:cNvGrpSpPr>
          <p:nvPr/>
        </p:nvGrpSpPr>
        <p:grpSpPr bwMode="auto">
          <a:xfrm>
            <a:off x="6105525" y="2209800"/>
            <a:ext cx="2962275" cy="1295399"/>
            <a:chOff x="3798" y="1392"/>
            <a:chExt cx="1866" cy="816"/>
          </a:xfrm>
        </p:grpSpPr>
        <p:sp>
          <p:nvSpPr>
            <p:cNvPr id="42002" name="Rectangle 18"/>
            <p:cNvSpPr>
              <a:spLocks noChangeArrowheads="1"/>
            </p:cNvSpPr>
            <p:nvPr/>
          </p:nvSpPr>
          <p:spPr bwMode="auto">
            <a:xfrm>
              <a:off x="3798" y="1392"/>
              <a:ext cx="906" cy="816"/>
            </a:xfrm>
            <a:prstGeom prst="rect">
              <a:avLst/>
            </a:prstGeom>
            <a:gradFill rotWithShape="0">
              <a:gsLst>
                <a:gs pos="0">
                  <a:srgbClr val="66FFFF"/>
                </a:gs>
                <a:gs pos="100000">
                  <a:srgbClr val="99CCFF"/>
                </a:gs>
              </a:gsLst>
              <a:lin ang="5400000" scaled="1"/>
            </a:gradFill>
            <a:ln w="28575">
              <a:solidFill>
                <a:srgbClr val="800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he-IL" dirty="0" smtClean="0"/>
                <a:t>Claim St</a:t>
              </a:r>
              <a:endParaRPr lang="en-US" altLang="he-IL" dirty="0"/>
            </a:p>
            <a:p>
              <a:pPr algn="ctr"/>
              <a:r>
                <a:rPr lang="nl-NL" altLang="he-IL" dirty="0" smtClean="0"/>
                <a:t>SIES</a:t>
              </a:r>
            </a:p>
            <a:p>
              <a:pPr algn="ctr"/>
              <a:r>
                <a:rPr lang="nl-NL" altLang="he-IL" dirty="0" smtClean="0"/>
                <a:t>€34,0</a:t>
              </a:r>
              <a:endParaRPr lang="en-US" altLang="he-IL" dirty="0"/>
            </a:p>
          </p:txBody>
        </p:sp>
        <p:sp>
          <p:nvSpPr>
            <p:cNvPr id="42003" name="Rectangle 19"/>
            <p:cNvSpPr>
              <a:spLocks noChangeArrowheads="1"/>
            </p:cNvSpPr>
            <p:nvPr/>
          </p:nvSpPr>
          <p:spPr bwMode="auto">
            <a:xfrm>
              <a:off x="4800" y="1392"/>
              <a:ext cx="864" cy="816"/>
            </a:xfrm>
            <a:prstGeom prst="rect">
              <a:avLst/>
            </a:prstGeom>
            <a:gradFill rotWithShape="0">
              <a:gsLst>
                <a:gs pos="0">
                  <a:srgbClr val="66FFFF"/>
                </a:gs>
                <a:gs pos="100000">
                  <a:srgbClr val="99CCFF"/>
                </a:gs>
              </a:gsLst>
              <a:lin ang="5400000" scaled="1"/>
            </a:gradFill>
            <a:ln w="28575">
              <a:solidFill>
                <a:srgbClr val="80008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he-IL" dirty="0" err="1" smtClean="0"/>
                <a:t>Juridisch</a:t>
              </a:r>
              <a:endParaRPr lang="en-US" altLang="he-IL" dirty="0" smtClean="0"/>
            </a:p>
            <a:p>
              <a:pPr algn="ctr"/>
              <a:r>
                <a:rPr lang="en-US" altLang="he-IL" dirty="0" err="1" smtClean="0"/>
                <a:t>bijstand</a:t>
              </a:r>
              <a:endParaRPr lang="en-US" altLang="he-IL" dirty="0"/>
            </a:p>
            <a:p>
              <a:pPr algn="ctr"/>
              <a:r>
                <a:rPr lang="nl-NL" altLang="he-IL" dirty="0"/>
                <a:t>€</a:t>
              </a:r>
              <a:r>
                <a:rPr lang="en-US" altLang="he-IL" dirty="0" smtClean="0"/>
                <a:t>11,3</a:t>
              </a:r>
              <a:endParaRPr lang="en-US" altLang="he-IL" dirty="0"/>
            </a:p>
          </p:txBody>
        </p:sp>
      </p:grpSp>
      <p:sp>
        <p:nvSpPr>
          <p:cNvPr id="42004" name="Rectangle 20"/>
          <p:cNvSpPr>
            <a:spLocks noChangeArrowheads="1"/>
          </p:cNvSpPr>
          <p:nvPr/>
        </p:nvSpPr>
        <p:spPr bwMode="auto">
          <a:xfrm>
            <a:off x="4191000" y="2209800"/>
            <a:ext cx="1371600" cy="1295400"/>
          </a:xfrm>
          <a:prstGeom prst="rect">
            <a:avLst/>
          </a:prstGeom>
          <a:gradFill rotWithShape="0">
            <a:gsLst>
              <a:gs pos="0">
                <a:srgbClr val="00CCFF"/>
              </a:gs>
              <a:gs pos="100000">
                <a:srgbClr val="00CCFF">
                  <a:gamma/>
                  <a:tint val="40000"/>
                  <a:invGamma/>
                </a:srgbClr>
              </a:gs>
            </a:gsLst>
            <a:path path="shape">
              <a:fillToRect l="50000" t="50000" r="50000" b="50000"/>
            </a:path>
          </a:gradFill>
          <a:ln w="28575">
            <a:solidFill>
              <a:srgbClr val="80008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dirty="0" smtClean="0"/>
              <a:t>Claim St</a:t>
            </a:r>
            <a:endParaRPr lang="en-US" altLang="he-IL" dirty="0"/>
          </a:p>
          <a:p>
            <a:pPr algn="ctr"/>
            <a:r>
              <a:rPr lang="nl-NL" altLang="he-IL" dirty="0" smtClean="0"/>
              <a:t>SIBS</a:t>
            </a:r>
          </a:p>
          <a:p>
            <a:pPr algn="ctr"/>
            <a:r>
              <a:rPr lang="nl-NL" altLang="he-IL" dirty="0" smtClean="0"/>
              <a:t>€</a:t>
            </a:r>
            <a:r>
              <a:rPr lang="en-US" altLang="he-IL" dirty="0" smtClean="0"/>
              <a:t>2,3</a:t>
            </a:r>
            <a:endParaRPr lang="en-US" altLang="he-IL" dirty="0"/>
          </a:p>
        </p:txBody>
      </p:sp>
      <p:grpSp>
        <p:nvGrpSpPr>
          <p:cNvPr id="42005" name="Group 21"/>
          <p:cNvGrpSpPr>
            <a:grpSpLocks/>
          </p:cNvGrpSpPr>
          <p:nvPr/>
        </p:nvGrpSpPr>
        <p:grpSpPr bwMode="auto">
          <a:xfrm>
            <a:off x="7162800" y="1676400"/>
            <a:ext cx="1143000" cy="533400"/>
            <a:chOff x="672" y="1056"/>
            <a:chExt cx="720" cy="336"/>
          </a:xfrm>
        </p:grpSpPr>
        <p:sp>
          <p:nvSpPr>
            <p:cNvPr id="42006" name="Line 22"/>
            <p:cNvSpPr>
              <a:spLocks noChangeShapeType="1"/>
            </p:cNvSpPr>
            <p:nvPr/>
          </p:nvSpPr>
          <p:spPr bwMode="auto">
            <a:xfrm>
              <a:off x="672" y="1056"/>
              <a:ext cx="0" cy="3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7" name="Line 23"/>
            <p:cNvSpPr>
              <a:spLocks noChangeShapeType="1"/>
            </p:cNvSpPr>
            <p:nvPr/>
          </p:nvSpPr>
          <p:spPr bwMode="auto">
            <a:xfrm>
              <a:off x="1392" y="1056"/>
              <a:ext cx="0" cy="3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2008" name="Line 24"/>
          <p:cNvSpPr>
            <a:spLocks noChangeShapeType="1"/>
          </p:cNvSpPr>
          <p:nvPr/>
        </p:nvSpPr>
        <p:spPr bwMode="auto">
          <a:xfrm>
            <a:off x="4800600" y="1676400"/>
            <a:ext cx="0" cy="5334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9" name="Line 25"/>
          <p:cNvSpPr>
            <a:spLocks noChangeShapeType="1"/>
          </p:cNvSpPr>
          <p:nvPr/>
        </p:nvSpPr>
        <p:spPr bwMode="auto">
          <a:xfrm>
            <a:off x="4716016" y="4648200"/>
            <a:ext cx="0" cy="3048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2013" name="Group 29"/>
          <p:cNvGrpSpPr>
            <a:grpSpLocks/>
          </p:cNvGrpSpPr>
          <p:nvPr/>
        </p:nvGrpSpPr>
        <p:grpSpPr bwMode="auto">
          <a:xfrm>
            <a:off x="2743200" y="1676400"/>
            <a:ext cx="3886200" cy="1981200"/>
            <a:chOff x="1728" y="1056"/>
            <a:chExt cx="2448" cy="1248"/>
          </a:xfrm>
        </p:grpSpPr>
        <p:grpSp>
          <p:nvGrpSpPr>
            <p:cNvPr id="42014" name="Group 30"/>
            <p:cNvGrpSpPr>
              <a:grpSpLocks/>
            </p:cNvGrpSpPr>
            <p:nvPr/>
          </p:nvGrpSpPr>
          <p:grpSpPr bwMode="auto">
            <a:xfrm>
              <a:off x="1728" y="1056"/>
              <a:ext cx="576" cy="1248"/>
              <a:chOff x="1728" y="1056"/>
              <a:chExt cx="576" cy="1200"/>
            </a:xfrm>
          </p:grpSpPr>
          <p:sp>
            <p:nvSpPr>
              <p:cNvPr id="42015" name="Line 31"/>
              <p:cNvSpPr>
                <a:spLocks noChangeShapeType="1"/>
              </p:cNvSpPr>
              <p:nvPr/>
            </p:nvSpPr>
            <p:spPr bwMode="auto">
              <a:xfrm>
                <a:off x="1728" y="1056"/>
                <a:ext cx="0" cy="144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16" name="Line 32"/>
              <p:cNvSpPr>
                <a:spLocks noChangeShapeType="1"/>
              </p:cNvSpPr>
              <p:nvPr/>
            </p:nvSpPr>
            <p:spPr bwMode="auto">
              <a:xfrm>
                <a:off x="1728" y="1200"/>
                <a:ext cx="43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17" name="Line 33"/>
              <p:cNvSpPr>
                <a:spLocks noChangeShapeType="1"/>
              </p:cNvSpPr>
              <p:nvPr/>
            </p:nvSpPr>
            <p:spPr bwMode="auto">
              <a:xfrm>
                <a:off x="2160" y="1200"/>
                <a:ext cx="144" cy="105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2018" name="Group 34"/>
            <p:cNvGrpSpPr>
              <a:grpSpLocks/>
            </p:cNvGrpSpPr>
            <p:nvPr/>
          </p:nvGrpSpPr>
          <p:grpSpPr bwMode="auto">
            <a:xfrm flipH="1">
              <a:off x="3600" y="1056"/>
              <a:ext cx="576" cy="1248"/>
              <a:chOff x="1728" y="1056"/>
              <a:chExt cx="576" cy="1200"/>
            </a:xfrm>
          </p:grpSpPr>
          <p:sp>
            <p:nvSpPr>
              <p:cNvPr id="42019" name="Line 35"/>
              <p:cNvSpPr>
                <a:spLocks noChangeShapeType="1"/>
              </p:cNvSpPr>
              <p:nvPr/>
            </p:nvSpPr>
            <p:spPr bwMode="auto">
              <a:xfrm>
                <a:off x="1728" y="1056"/>
                <a:ext cx="0" cy="144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20" name="Line 36"/>
              <p:cNvSpPr>
                <a:spLocks noChangeShapeType="1"/>
              </p:cNvSpPr>
              <p:nvPr/>
            </p:nvSpPr>
            <p:spPr bwMode="auto">
              <a:xfrm>
                <a:off x="1728" y="1200"/>
                <a:ext cx="43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021" name="Line 37"/>
              <p:cNvSpPr>
                <a:spLocks noChangeShapeType="1"/>
              </p:cNvSpPr>
              <p:nvPr/>
            </p:nvSpPr>
            <p:spPr bwMode="auto">
              <a:xfrm>
                <a:off x="2160" y="1200"/>
                <a:ext cx="144" cy="1056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2022" name="Line 38"/>
            <p:cNvSpPr>
              <a:spLocks noChangeShapeType="1"/>
            </p:cNvSpPr>
            <p:nvPr/>
          </p:nvSpPr>
          <p:spPr bwMode="auto">
            <a:xfrm>
              <a:off x="2400" y="1056"/>
              <a:ext cx="0" cy="1248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2023" name="Group 39"/>
          <p:cNvGrpSpPr>
            <a:grpSpLocks/>
          </p:cNvGrpSpPr>
          <p:nvPr/>
        </p:nvGrpSpPr>
        <p:grpSpPr bwMode="auto">
          <a:xfrm>
            <a:off x="2438400" y="1752600"/>
            <a:ext cx="4648200" cy="473075"/>
            <a:chOff x="1536" y="1104"/>
            <a:chExt cx="2832" cy="298"/>
          </a:xfrm>
        </p:grpSpPr>
        <p:sp>
          <p:nvSpPr>
            <p:cNvPr id="42024" name="Text Box 40"/>
            <p:cNvSpPr txBox="1">
              <a:spLocks noChangeArrowheads="1"/>
            </p:cNvSpPr>
            <p:nvPr/>
          </p:nvSpPr>
          <p:spPr bwMode="auto">
            <a:xfrm>
              <a:off x="1536" y="1142"/>
              <a:ext cx="62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l-NL" altLang="he-IL" sz="2000"/>
                <a:t>€</a:t>
              </a:r>
              <a:r>
                <a:rPr lang="en-US" altLang="he-IL" sz="2000"/>
                <a:t>12</a:t>
              </a:r>
            </a:p>
          </p:txBody>
        </p:sp>
        <p:sp>
          <p:nvSpPr>
            <p:cNvPr id="42025" name="Text Box 41"/>
            <p:cNvSpPr txBox="1">
              <a:spLocks noChangeArrowheads="1"/>
            </p:cNvSpPr>
            <p:nvPr/>
          </p:nvSpPr>
          <p:spPr bwMode="auto">
            <a:xfrm>
              <a:off x="2352" y="1104"/>
              <a:ext cx="62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l-NL" altLang="he-IL" sz="2000"/>
                <a:t>€</a:t>
              </a:r>
              <a:r>
                <a:rPr lang="en-US" altLang="he-IL" sz="2000"/>
                <a:t>21</a:t>
              </a:r>
            </a:p>
          </p:txBody>
        </p:sp>
        <p:sp>
          <p:nvSpPr>
            <p:cNvPr id="42026" name="Text Box 42"/>
            <p:cNvSpPr txBox="1">
              <a:spLocks noChangeArrowheads="1"/>
            </p:cNvSpPr>
            <p:nvPr/>
          </p:nvSpPr>
          <p:spPr bwMode="auto">
            <a:xfrm>
              <a:off x="3744" y="1152"/>
              <a:ext cx="624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nl-NL" altLang="he-IL" sz="2000" dirty="0" smtClean="0"/>
                <a:t>€75</a:t>
              </a:r>
              <a:endParaRPr lang="en-US" altLang="he-IL" sz="2000" dirty="0"/>
            </a:p>
          </p:txBody>
        </p:sp>
      </p:grpSp>
      <p:grpSp>
        <p:nvGrpSpPr>
          <p:cNvPr id="42029" name="Group 45"/>
          <p:cNvGrpSpPr>
            <a:grpSpLocks/>
          </p:cNvGrpSpPr>
          <p:nvPr/>
        </p:nvGrpSpPr>
        <p:grpSpPr bwMode="auto">
          <a:xfrm>
            <a:off x="1344216" y="4141401"/>
            <a:ext cx="6912768" cy="802454"/>
            <a:chOff x="1104" y="2616"/>
            <a:chExt cx="3744" cy="492"/>
          </a:xfrm>
        </p:grpSpPr>
        <p:cxnSp>
          <p:nvCxnSpPr>
            <p:cNvPr id="42011" name="AutoShape 27"/>
            <p:cNvCxnSpPr>
              <a:cxnSpLocks noChangeShapeType="1"/>
            </p:cNvCxnSpPr>
            <p:nvPr/>
          </p:nvCxnSpPr>
          <p:spPr bwMode="auto">
            <a:xfrm rot="10800000" flipV="1">
              <a:off x="1104" y="2616"/>
              <a:ext cx="756" cy="492"/>
            </a:xfrm>
            <a:prstGeom prst="bentConnector2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42012" name="AutoShape 28"/>
            <p:cNvCxnSpPr>
              <a:cxnSpLocks noChangeShapeType="1"/>
            </p:cNvCxnSpPr>
            <p:nvPr/>
          </p:nvCxnSpPr>
          <p:spPr bwMode="auto">
            <a:xfrm>
              <a:off x="4140" y="2616"/>
              <a:ext cx="708" cy="492"/>
            </a:xfrm>
            <a:prstGeom prst="bentConnector2">
              <a:avLst/>
            </a:prstGeom>
            <a:noFill/>
            <a:ln w="222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31" name="Elbow Connector 30"/>
          <p:cNvCxnSpPr/>
          <p:nvPr/>
        </p:nvCxnSpPr>
        <p:spPr>
          <a:xfrm rot="16200000" flipH="1">
            <a:off x="1562018" y="2714162"/>
            <a:ext cx="396875" cy="1965489"/>
          </a:xfrm>
          <a:prstGeom prst="bentConnector2">
            <a:avLst/>
          </a:prstGeom>
          <a:ln w="19050">
            <a:solidFill>
              <a:srgbClr val="33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Elbow Connector 2"/>
          <p:cNvCxnSpPr/>
          <p:nvPr/>
        </p:nvCxnSpPr>
        <p:spPr>
          <a:xfrm rot="5400000">
            <a:off x="6923327" y="3543899"/>
            <a:ext cx="278473" cy="214535"/>
          </a:xfrm>
          <a:prstGeom prst="bentConnector3">
            <a:avLst>
              <a:gd name="adj1" fmla="val 105569"/>
            </a:avLst>
          </a:prstGeom>
          <a:ln w="190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Elbow Connector 3"/>
          <p:cNvCxnSpPr>
            <a:stCxn id="42003" idx="2"/>
          </p:cNvCxnSpPr>
          <p:nvPr/>
        </p:nvCxnSpPr>
        <p:spPr>
          <a:xfrm rot="5400000">
            <a:off x="7434590" y="3019699"/>
            <a:ext cx="461910" cy="1432910"/>
          </a:xfrm>
          <a:prstGeom prst="bentConnector2">
            <a:avLst/>
          </a:prstGeom>
          <a:ln w="190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845732" y="3496055"/>
            <a:ext cx="1" cy="161545"/>
          </a:xfrm>
          <a:prstGeom prst="straightConnector1">
            <a:avLst/>
          </a:prstGeom>
          <a:ln w="19050">
            <a:solidFill>
              <a:srgbClr val="3333C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55801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" presetID="17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19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4" presetID="17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9" presetID="17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19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32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42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36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2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40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2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44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2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48" presetID="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20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20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23500"/>
                            </p:stCondLst>
                            <p:childTnLst>
                              <p:par>
                                <p:cTn id="53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20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20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4000"/>
                            </p:stCondLst>
                            <p:childTnLst>
                              <p:par>
                                <p:cTn id="58" presetID="19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0" fill="hold"/>
                                        <p:tgtEl>
                                          <p:spTgt spid="419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0" fill="hold"/>
                                        <p:tgtEl>
                                          <p:spTgt spid="419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31000"/>
                            </p:stCondLst>
                            <p:childTnLst>
                              <p:par>
                                <p:cTn id="6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1500"/>
                            </p:stCondLst>
                            <p:childTnLst>
                              <p:par>
                                <p:cTn id="6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2000"/>
                            </p:stCondLst>
                            <p:childTnLst>
                              <p:par>
                                <p:cTn id="7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32500"/>
                            </p:stCondLst>
                            <p:childTnLst>
                              <p:par>
                                <p:cTn id="8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33000"/>
                            </p:stCondLst>
                            <p:childTnLst>
                              <p:par>
                                <p:cTn id="87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42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34500"/>
                            </p:stCondLst>
                            <p:childTnLst>
                              <p:par>
                                <p:cTn id="9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42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35000"/>
                            </p:stCondLst>
                            <p:childTnLst>
                              <p:par>
                                <p:cTn id="95" presetID="2" presetClass="entr" presetSubtype="4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autoUpdateAnimBg="0"/>
      <p:bldP spid="41987" grpId="0" animBg="1" autoUpdateAnimBg="0"/>
      <p:bldP spid="41988" grpId="0" animBg="1" autoUpdateAnimBg="0"/>
      <p:bldP spid="41989" grpId="0" animBg="1" autoUpdateAnimBg="0"/>
      <p:bldP spid="41996" grpId="0" animBg="1" autoUpdateAnimBg="0"/>
      <p:bldP spid="42004" grpId="0" animBg="1" autoUpdateAnimBg="0"/>
      <p:bldP spid="42008" grpId="0" animBg="1"/>
      <p:bldP spid="4200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1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FEB36-684B-42ED-8799-DA6A1D445EB6}" type="slidenum">
              <a:rPr lang="he-IL" altLang="en-US"/>
              <a:pPr/>
              <a:t>11</a:t>
            </a:fld>
            <a:endParaRPr lang="en-US" altLang="en-US"/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2574925" y="752475"/>
            <a:ext cx="39020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 altLang="en-US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609600" y="0"/>
            <a:ext cx="82296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he-IL" sz="3600" b="1" dirty="0" err="1" smtClean="0">
                <a:solidFill>
                  <a:srgbClr val="0000FF"/>
                </a:solidFill>
              </a:rPr>
              <a:t>Verdeling</a:t>
            </a:r>
            <a:r>
              <a:rPr lang="en-US" altLang="he-IL" sz="3600" b="1" dirty="0" smtClean="0">
                <a:solidFill>
                  <a:srgbClr val="0000FF"/>
                </a:solidFill>
              </a:rPr>
              <a:t> MAROR-</a:t>
            </a:r>
            <a:r>
              <a:rPr lang="en-US" altLang="he-IL" sz="3600" b="1" dirty="0" err="1" smtClean="0">
                <a:solidFill>
                  <a:srgbClr val="0000FF"/>
                </a:solidFill>
              </a:rPr>
              <a:t>Gelden</a:t>
            </a:r>
            <a:endParaRPr lang="en-US" altLang="he-IL" sz="3600" b="1" dirty="0" smtClean="0">
              <a:solidFill>
                <a:srgbClr val="0000FF"/>
              </a:solidFill>
            </a:endParaRPr>
          </a:p>
          <a:p>
            <a:pPr lvl="1" algn="ctr">
              <a:spcBef>
                <a:spcPct val="50000"/>
              </a:spcBef>
            </a:pPr>
            <a:r>
              <a:rPr lang="nl-NL" altLang="he-IL" sz="2400" b="1" dirty="0" smtClean="0">
                <a:solidFill>
                  <a:srgbClr val="0000FF"/>
                </a:solidFill>
              </a:rPr>
              <a:t>x</a:t>
            </a:r>
            <a:r>
              <a:rPr lang="en-US" altLang="he-IL" sz="2400" dirty="0" smtClean="0"/>
              <a:t> </a:t>
            </a:r>
            <a:r>
              <a:rPr lang="en-US" altLang="he-IL" sz="2400" b="1" dirty="0" err="1" smtClean="0">
                <a:solidFill>
                  <a:srgbClr val="0000FF"/>
                </a:solidFill>
              </a:rPr>
              <a:t>miljoen</a:t>
            </a:r>
            <a:r>
              <a:rPr lang="en-US" altLang="he-IL" sz="2400" b="1" dirty="0" smtClean="0">
                <a:solidFill>
                  <a:srgbClr val="0000FF"/>
                </a:solidFill>
              </a:rPr>
              <a:t> </a:t>
            </a:r>
            <a:r>
              <a:rPr lang="nl-NL" altLang="he-IL" sz="2400" b="1" dirty="0" smtClean="0">
                <a:solidFill>
                  <a:srgbClr val="0000FF"/>
                </a:solidFill>
              </a:rPr>
              <a:t>€, </a:t>
            </a:r>
            <a:r>
              <a:rPr lang="en-US" altLang="he-IL" sz="2400" b="1" dirty="0" smtClean="0">
                <a:solidFill>
                  <a:srgbClr val="0000FF"/>
                </a:solidFill>
              </a:rPr>
              <a:t>December 2003</a:t>
            </a:r>
            <a:endParaRPr lang="en-US" altLang="he-IL" sz="2400" b="1" dirty="0">
              <a:solidFill>
                <a:srgbClr val="0000FF"/>
              </a:solidFill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526308" y="1606363"/>
            <a:ext cx="4015679" cy="1190600"/>
          </a:xfrm>
          <a:prstGeom prst="rect">
            <a:avLst/>
          </a:prstGeom>
          <a:gradFill rotWithShape="0">
            <a:gsLst>
              <a:gs pos="0">
                <a:srgbClr val="CCFF99"/>
              </a:gs>
              <a:gs pos="100000">
                <a:srgbClr val="00CC99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008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dirty="0" smtClean="0"/>
              <a:t>SMO/SAMO</a:t>
            </a:r>
            <a:endParaRPr lang="en-US" altLang="he-IL" dirty="0"/>
          </a:p>
          <a:p>
            <a:pPr algn="ctr"/>
            <a:r>
              <a:rPr lang="nl-NL" altLang="he-IL" dirty="0"/>
              <a:t>€</a:t>
            </a:r>
            <a:r>
              <a:rPr lang="en-US" altLang="he-IL" dirty="0" smtClean="0"/>
              <a:t>158,9</a:t>
            </a:r>
            <a:endParaRPr lang="en-US" altLang="he-IL" sz="1400" dirty="0"/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4860032" y="1628800"/>
            <a:ext cx="4032448" cy="1190600"/>
          </a:xfrm>
          <a:prstGeom prst="rect">
            <a:avLst/>
          </a:prstGeom>
          <a:gradFill rotWithShape="0">
            <a:gsLst>
              <a:gs pos="0">
                <a:srgbClr val="CCFF99"/>
              </a:gs>
              <a:gs pos="100000">
                <a:srgbClr val="00CC99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3399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dirty="0" smtClean="0"/>
              <a:t>SIM + (</a:t>
            </a:r>
            <a:r>
              <a:rPr lang="en-US" altLang="he-IL" dirty="0" err="1" smtClean="0"/>
              <a:t>Claim+Juridisch</a:t>
            </a:r>
            <a:r>
              <a:rPr lang="en-US" altLang="he-IL" dirty="0" smtClean="0"/>
              <a:t>)</a:t>
            </a:r>
            <a:endParaRPr lang="en-US" altLang="he-IL" dirty="0"/>
          </a:p>
          <a:p>
            <a:pPr algn="ctr"/>
            <a:r>
              <a:rPr lang="nl-NL" altLang="he-IL" dirty="0"/>
              <a:t>€</a:t>
            </a:r>
            <a:r>
              <a:rPr lang="en-US" altLang="he-IL" dirty="0" smtClean="0"/>
              <a:t>158,8</a:t>
            </a:r>
            <a:endParaRPr lang="en-US" altLang="he-IL" sz="1400" dirty="0"/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2531408" y="3292755"/>
            <a:ext cx="4373339" cy="914400"/>
          </a:xfrm>
          <a:prstGeom prst="rect">
            <a:avLst/>
          </a:prstGeom>
          <a:gradFill rotWithShape="0">
            <a:gsLst>
              <a:gs pos="0">
                <a:srgbClr val="99FFCC"/>
              </a:gs>
              <a:gs pos="100000">
                <a:srgbClr val="CCFF99"/>
              </a:gs>
            </a:gsLst>
            <a:lin ang="18900000" scaled="1"/>
          </a:gradFill>
          <a:ln w="28575">
            <a:solidFill>
              <a:srgbClr val="00CC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dirty="0" smtClean="0"/>
              <a:t>SMO/SAMO </a:t>
            </a:r>
            <a:r>
              <a:rPr lang="en-US" altLang="he-IL" dirty="0"/>
              <a:t>+ </a:t>
            </a:r>
            <a:r>
              <a:rPr lang="en-US" altLang="he-IL" dirty="0" smtClean="0"/>
              <a:t>SIM</a:t>
            </a:r>
            <a:endParaRPr lang="en-US" altLang="he-IL" dirty="0"/>
          </a:p>
          <a:p>
            <a:pPr algn="ctr"/>
            <a:r>
              <a:rPr lang="nl-NL" altLang="he-IL" dirty="0"/>
              <a:t>€</a:t>
            </a:r>
            <a:r>
              <a:rPr lang="en-US" altLang="he-IL" dirty="0" smtClean="0"/>
              <a:t>317,7</a:t>
            </a:r>
            <a:endParaRPr lang="en-US" altLang="he-IL" dirty="0"/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395536" y="4953000"/>
            <a:ext cx="2639144" cy="175260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CC99"/>
              </a:gs>
            </a:gsLst>
            <a:lin ang="5400000" scaled="1"/>
          </a:gradFill>
          <a:ln w="38100">
            <a:solidFill>
              <a:srgbClr val="FEA81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dirty="0" err="1"/>
              <a:t>Individuele</a:t>
            </a:r>
            <a:endParaRPr lang="en-US" altLang="he-IL" dirty="0"/>
          </a:p>
          <a:p>
            <a:pPr algn="ctr"/>
            <a:r>
              <a:rPr lang="en-US" altLang="he-IL" dirty="0" err="1"/>
              <a:t>Uitkeringen</a:t>
            </a:r>
            <a:endParaRPr lang="en-US" altLang="he-IL" dirty="0"/>
          </a:p>
          <a:p>
            <a:pPr algn="ctr"/>
            <a:r>
              <a:rPr lang="nl-NL" altLang="he-IL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€</a:t>
            </a:r>
            <a:r>
              <a:rPr lang="en-US" altLang="he-IL" dirty="0" smtClean="0"/>
              <a:t>255,9</a:t>
            </a:r>
            <a:endParaRPr lang="en-US" altLang="he-IL" sz="1400" dirty="0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3203848" y="4952999"/>
            <a:ext cx="2952328" cy="1752601"/>
          </a:xfrm>
          <a:prstGeom prst="rect">
            <a:avLst/>
          </a:prstGeom>
          <a:gradFill rotWithShape="0">
            <a:gsLst>
              <a:gs pos="0">
                <a:srgbClr val="F4F4A4"/>
              </a:gs>
              <a:gs pos="100000">
                <a:srgbClr val="FFCC99"/>
              </a:gs>
            </a:gsLst>
            <a:lin ang="5400000" scaled="1"/>
          </a:gradFill>
          <a:ln w="38100">
            <a:solidFill>
              <a:srgbClr val="FEA81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dirty="0" err="1"/>
              <a:t>Collectieve</a:t>
            </a:r>
            <a:endParaRPr lang="en-US" altLang="he-IL" dirty="0"/>
          </a:p>
          <a:p>
            <a:pPr algn="ctr"/>
            <a:r>
              <a:rPr lang="en-US" altLang="he-IL" dirty="0" err="1"/>
              <a:t>Doelen</a:t>
            </a:r>
            <a:r>
              <a:rPr lang="en-US" altLang="he-IL" dirty="0"/>
              <a:t> NL</a:t>
            </a:r>
          </a:p>
          <a:p>
            <a:pPr algn="ctr"/>
            <a:r>
              <a:rPr lang="nl-NL" altLang="he-IL" dirty="0" smtClean="0">
                <a:effectLst>
                  <a:outerShdw blurRad="38100" dist="38100" dir="2700000" algn="tl">
                    <a:srgbClr val="FFFFFF"/>
                  </a:outerShdw>
                </a:effectLst>
              </a:rPr>
              <a:t>€45,7</a:t>
            </a:r>
            <a:endParaRPr lang="en-US" altLang="he-IL" dirty="0" smtClean="0"/>
          </a:p>
          <a:p>
            <a:pPr algn="ctr"/>
            <a:r>
              <a:rPr lang="nl-NL" altLang="he-IL" sz="2000" dirty="0" err="1" smtClean="0"/>
              <a:t>KamerII</a:t>
            </a:r>
            <a:r>
              <a:rPr lang="nl-NL" altLang="he-IL" sz="2000" dirty="0" smtClean="0"/>
              <a:t> + COM + CJO</a:t>
            </a:r>
            <a:endParaRPr lang="en-US" altLang="he-IL" sz="2000" dirty="0"/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6325344" y="4952999"/>
            <a:ext cx="2711152" cy="1752601"/>
          </a:xfrm>
          <a:prstGeom prst="rect">
            <a:avLst/>
          </a:prstGeom>
          <a:gradFill rotWithShape="0">
            <a:gsLst>
              <a:gs pos="0">
                <a:srgbClr val="FFFF66"/>
              </a:gs>
              <a:gs pos="100000">
                <a:srgbClr val="FFCC99"/>
              </a:gs>
            </a:gsLst>
            <a:lin ang="5400000" scaled="1"/>
          </a:gradFill>
          <a:ln w="38100">
            <a:solidFill>
              <a:srgbClr val="FEA81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dirty="0" err="1"/>
              <a:t>Collectieve</a:t>
            </a:r>
            <a:endParaRPr lang="en-US" altLang="he-IL" dirty="0"/>
          </a:p>
          <a:p>
            <a:pPr algn="ctr"/>
            <a:r>
              <a:rPr lang="en-US" altLang="he-IL" dirty="0" err="1"/>
              <a:t>Doelen</a:t>
            </a:r>
            <a:r>
              <a:rPr lang="en-US" altLang="he-IL" dirty="0"/>
              <a:t> IL</a:t>
            </a:r>
          </a:p>
          <a:p>
            <a:pPr algn="ctr"/>
            <a:r>
              <a:rPr lang="nl-NL" altLang="he-IL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€</a:t>
            </a:r>
            <a:r>
              <a:rPr lang="en-US" altLang="he-IL" dirty="0" smtClean="0"/>
              <a:t>16,1</a:t>
            </a:r>
          </a:p>
          <a:p>
            <a:pPr algn="ctr"/>
            <a:r>
              <a:rPr lang="nl-NL" altLang="he-IL" sz="2000" dirty="0" err="1" smtClean="0"/>
              <a:t>KamerIII</a:t>
            </a:r>
            <a:r>
              <a:rPr lang="nl-NL" altLang="he-IL" sz="2000" dirty="0" smtClean="0"/>
              <a:t> + SCMI + SPI</a:t>
            </a:r>
            <a:endParaRPr lang="en-US" altLang="he-IL" sz="2000" dirty="0"/>
          </a:p>
        </p:txBody>
      </p:sp>
      <p:cxnSp>
        <p:nvCxnSpPr>
          <p:cNvPr id="21514" name="AutoShape 10"/>
          <p:cNvCxnSpPr>
            <a:cxnSpLocks noChangeShapeType="1"/>
            <a:stCxn id="21510" idx="1"/>
            <a:endCxn id="21511" idx="0"/>
          </p:cNvCxnSpPr>
          <p:nvPr/>
        </p:nvCxnSpPr>
        <p:spPr bwMode="auto">
          <a:xfrm rot="10800000" flipV="1">
            <a:off x="1715108" y="3749954"/>
            <a:ext cx="816300" cy="1203045"/>
          </a:xfrm>
          <a:prstGeom prst="bentConnector2">
            <a:avLst/>
          </a:prstGeom>
          <a:noFill/>
          <a:ln w="222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15" name="AutoShape 11"/>
          <p:cNvCxnSpPr>
            <a:cxnSpLocks noChangeShapeType="1"/>
            <a:stCxn id="21510" idx="3"/>
            <a:endCxn id="21513" idx="0"/>
          </p:cNvCxnSpPr>
          <p:nvPr/>
        </p:nvCxnSpPr>
        <p:spPr bwMode="auto">
          <a:xfrm>
            <a:off x="6904747" y="3749955"/>
            <a:ext cx="776173" cy="1203044"/>
          </a:xfrm>
          <a:prstGeom prst="bentConnector2">
            <a:avLst/>
          </a:prstGeom>
          <a:noFill/>
          <a:ln w="222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1516" name="Line 12"/>
          <p:cNvSpPr>
            <a:spLocks noChangeShapeType="1"/>
          </p:cNvSpPr>
          <p:nvPr/>
        </p:nvSpPr>
        <p:spPr bwMode="auto">
          <a:xfrm>
            <a:off x="4648200" y="4191000"/>
            <a:ext cx="0" cy="7620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1517" name="AutoShape 13"/>
          <p:cNvCxnSpPr>
            <a:cxnSpLocks noChangeShapeType="1"/>
          </p:cNvCxnSpPr>
          <p:nvPr/>
        </p:nvCxnSpPr>
        <p:spPr bwMode="auto">
          <a:xfrm>
            <a:off x="6156176" y="2819400"/>
            <a:ext cx="0" cy="467991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1518" name="AutoShape 14"/>
          <p:cNvCxnSpPr>
            <a:cxnSpLocks noChangeShapeType="1"/>
          </p:cNvCxnSpPr>
          <p:nvPr/>
        </p:nvCxnSpPr>
        <p:spPr bwMode="auto">
          <a:xfrm>
            <a:off x="3203848" y="2819400"/>
            <a:ext cx="0" cy="467991"/>
          </a:xfrm>
          <a:prstGeom prst="straightConnector1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7" presetID="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2" presetID="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500"/>
                            </p:stCondLst>
                            <p:childTnLst>
                              <p:par>
                                <p:cTn id="27" presetID="23" presetClass="entr" presetSubtype="52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1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7500"/>
                            </p:stCondLst>
                            <p:childTnLst>
                              <p:par>
                                <p:cTn id="38" presetID="2" presetClass="entr" presetSubtype="1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0"/>
                            </p:stCondLst>
                            <p:childTnLst>
                              <p:par>
                                <p:cTn id="43" presetID="22" presetClass="entr" presetSubtype="1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2500"/>
                            </p:stCondLst>
                            <p:childTnLst>
                              <p:par>
                                <p:cTn id="47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5000"/>
                            </p:stCondLst>
                            <p:childTnLst>
                              <p:par>
                                <p:cTn id="52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27500"/>
                            </p:stCondLst>
                            <p:childTnLst>
                              <p:par>
                                <p:cTn id="56" presetID="2" presetClass="entr" presetSubtype="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autoUpdateAnimBg="0"/>
      <p:bldP spid="21508" grpId="0" animBg="1" autoUpdateAnimBg="0"/>
      <p:bldP spid="21509" grpId="0" animBg="1" autoUpdateAnimBg="0"/>
      <p:bldP spid="21510" grpId="0" animBg="1" autoUpdateAnimBg="0"/>
      <p:bldP spid="21511" grpId="0" animBg="1" autoUpdateAnimBg="0"/>
      <p:bldP spid="21512" grpId="0" animBg="1" autoUpdateAnimBg="0"/>
      <p:bldP spid="21513" grpId="0" animBg="1" autoUpdateAnimBg="0"/>
      <p:bldP spid="215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3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71AB0-E7BF-4031-BCE7-9365D18A4102}" type="slidenum">
              <a:rPr lang="he-IL" altLang="en-US">
                <a:solidFill>
                  <a:srgbClr val="000000"/>
                </a:solidFill>
              </a:rPr>
              <a:pPr/>
              <a:t>12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04664"/>
            <a:ext cx="7773987" cy="1141038"/>
          </a:xfrm>
        </p:spPr>
        <p:txBody>
          <a:bodyPr/>
          <a:lstStyle/>
          <a:p>
            <a:r>
              <a:rPr lang="en-US" altLang="he-IL" sz="3600" b="1" dirty="0" err="1">
                <a:solidFill>
                  <a:srgbClr val="0000FF"/>
                </a:solidFill>
              </a:rPr>
              <a:t>Individuele</a:t>
            </a:r>
            <a:r>
              <a:rPr lang="en-US" altLang="he-IL" sz="3600" b="1" dirty="0">
                <a:solidFill>
                  <a:srgbClr val="0000FF"/>
                </a:solidFill>
              </a:rPr>
              <a:t> </a:t>
            </a:r>
            <a:r>
              <a:rPr lang="en-US" altLang="he-IL" sz="3600" b="1" dirty="0" err="1" smtClean="0">
                <a:solidFill>
                  <a:srgbClr val="0000FF"/>
                </a:solidFill>
              </a:rPr>
              <a:t>uitkeringen</a:t>
            </a:r>
            <a:r>
              <a:rPr lang="en-US" altLang="he-IL" sz="3600" b="1" dirty="0" smtClean="0">
                <a:solidFill>
                  <a:srgbClr val="0000FF"/>
                </a:solidFill>
              </a:rPr>
              <a:t> per </a:t>
            </a:r>
            <a:r>
              <a:rPr lang="en-US" altLang="he-IL" sz="3600" b="1" dirty="0" err="1" smtClean="0">
                <a:solidFill>
                  <a:srgbClr val="0000FF"/>
                </a:solidFill>
              </a:rPr>
              <a:t>portie</a:t>
            </a:r>
            <a:r>
              <a:rPr lang="en-US" altLang="he-IL" sz="3600" b="1" dirty="0" smtClean="0">
                <a:solidFill>
                  <a:srgbClr val="0000FF"/>
                </a:solidFill>
              </a:rPr>
              <a:t/>
            </a:r>
            <a:br>
              <a:rPr lang="en-US" altLang="he-IL" sz="3600" b="1" dirty="0" smtClean="0">
                <a:solidFill>
                  <a:srgbClr val="0000FF"/>
                </a:solidFill>
              </a:rPr>
            </a:br>
            <a:r>
              <a:rPr lang="en-US" altLang="he-IL" sz="2800" dirty="0" err="1" smtClean="0">
                <a:solidFill>
                  <a:srgbClr val="0000FF"/>
                </a:solidFill>
              </a:rPr>
              <a:t>Totaal</a:t>
            </a:r>
            <a:r>
              <a:rPr lang="en-US" altLang="he-IL" sz="2800" dirty="0" smtClean="0">
                <a:solidFill>
                  <a:srgbClr val="0000FF"/>
                </a:solidFill>
              </a:rPr>
              <a:t> </a:t>
            </a:r>
            <a:r>
              <a:rPr lang="en-US" altLang="he-IL" sz="2800" dirty="0" err="1" smtClean="0">
                <a:solidFill>
                  <a:srgbClr val="0000FF"/>
                </a:solidFill>
              </a:rPr>
              <a:t>aantal</a:t>
            </a:r>
            <a:r>
              <a:rPr lang="en-US" altLang="he-IL" sz="2800" dirty="0" smtClean="0">
                <a:solidFill>
                  <a:srgbClr val="0000FF"/>
                </a:solidFill>
              </a:rPr>
              <a:t> </a:t>
            </a:r>
            <a:r>
              <a:rPr lang="en-US" altLang="he-IL" sz="2800" dirty="0" err="1" smtClean="0">
                <a:solidFill>
                  <a:srgbClr val="0000FF"/>
                </a:solidFill>
              </a:rPr>
              <a:t>porties</a:t>
            </a:r>
            <a:r>
              <a:rPr lang="en-US" altLang="he-IL" sz="2800" dirty="0" smtClean="0">
                <a:solidFill>
                  <a:srgbClr val="0000FF"/>
                </a:solidFill>
              </a:rPr>
              <a:t>: 26.342</a:t>
            </a:r>
            <a:endParaRPr lang="en-US" altLang="he-IL" sz="2800" dirty="0">
              <a:solidFill>
                <a:srgbClr val="0000FF"/>
              </a:solidFill>
            </a:endParaRPr>
          </a:p>
        </p:txBody>
      </p:sp>
      <p:graphicFrame>
        <p:nvGraphicFramePr>
          <p:cNvPr id="93259" name="Group 75"/>
          <p:cNvGraphicFramePr>
            <a:graphicFrameLocks noGrp="1"/>
          </p:cNvGraphicFramePr>
          <p:nvPr>
            <p:ph type="tbl" idx="1"/>
            <p:extLst/>
          </p:nvPr>
        </p:nvGraphicFramePr>
        <p:xfrm>
          <a:off x="611188" y="1844823"/>
          <a:ext cx="8064500" cy="4104456"/>
        </p:xfrm>
        <a:graphic>
          <a:graphicData uri="http://schemas.openxmlformats.org/drawingml/2006/table">
            <a:tbl>
              <a:tblPr/>
              <a:tblGrid>
                <a:gridCol w="2808287"/>
                <a:gridCol w="1657350"/>
                <a:gridCol w="1800225"/>
                <a:gridCol w="1798638"/>
              </a:tblGrid>
              <a:tr h="8730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Rondes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SMO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TOTAAL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429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1e ronde (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2000/2001)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he-I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€3.812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he-I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€2.541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he-I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€6.353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7155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2e ronde 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(2002)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he-I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€1.328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he-I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€796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he-I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€2.124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9254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3e ronde </a:t>
                      </a:r>
                      <a:r>
                        <a:rPr kumimoji="0" lang="en-US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(2003)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he-I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€240</a:t>
                      </a: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he-I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€1.465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he-I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€1.705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7302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TOTAAL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he-I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€5.380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he-I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€4.802</a:t>
                      </a: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he-I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€10.182</a:t>
                      </a:r>
                      <a:endParaRPr kumimoji="0" lang="en-US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5536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019800"/>
            <a:ext cx="1905000" cy="457200"/>
          </a:xfrm>
        </p:spPr>
        <p:txBody>
          <a:bodyPr/>
          <a:lstStyle/>
          <a:p>
            <a:fld id="{B6CFEB36-684B-42ED-8799-DA6A1D445EB6}" type="slidenum">
              <a:rPr lang="he-IL" altLang="en-US"/>
              <a:pPr/>
              <a:t>13</a:t>
            </a:fld>
            <a:endParaRPr lang="en-US" altLang="en-US"/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611560" y="0"/>
            <a:ext cx="822764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he-IL" sz="3600" b="1" dirty="0" err="1" smtClean="0"/>
              <a:t>Verdeling</a:t>
            </a:r>
            <a:r>
              <a:rPr lang="en-US" altLang="he-IL" sz="3600" b="1" dirty="0" smtClean="0"/>
              <a:t> </a:t>
            </a:r>
            <a:r>
              <a:rPr lang="en-US" altLang="he-IL" sz="3600" b="1" dirty="0" err="1" smtClean="0"/>
              <a:t>Collectieve</a:t>
            </a:r>
            <a:r>
              <a:rPr lang="en-US" altLang="he-IL" sz="3600" b="1" dirty="0" smtClean="0"/>
              <a:t> </a:t>
            </a:r>
            <a:r>
              <a:rPr lang="en-US" altLang="he-IL" sz="3600" b="1" dirty="0" err="1" smtClean="0"/>
              <a:t>Gelden</a:t>
            </a:r>
            <a:endParaRPr lang="en-US" altLang="he-IL" sz="3600" b="1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9042610"/>
              </p:ext>
            </p:extLst>
          </p:nvPr>
        </p:nvGraphicFramePr>
        <p:xfrm>
          <a:off x="323528" y="770855"/>
          <a:ext cx="8640960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  <a:gridCol w="6480720"/>
              </a:tblGrid>
              <a:tr h="513464">
                <a:tc>
                  <a:txBody>
                    <a:bodyPr/>
                    <a:lstStyle/>
                    <a:p>
                      <a:r>
                        <a:rPr lang="en-US" sz="2800" b="0" dirty="0" smtClean="0">
                          <a:solidFill>
                            <a:srgbClr val="0000FF"/>
                          </a:solidFill>
                        </a:rPr>
                        <a:t>Kamer I:</a:t>
                      </a:r>
                      <a:endParaRPr lang="en-US" sz="2800" b="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0" dirty="0" err="1" smtClean="0">
                          <a:solidFill>
                            <a:srgbClr val="0000FF"/>
                          </a:solidFill>
                        </a:rPr>
                        <a:t>Individuele-gelden</a:t>
                      </a:r>
                      <a:r>
                        <a:rPr lang="en-US" sz="2800" b="0" dirty="0" smtClean="0">
                          <a:solidFill>
                            <a:srgbClr val="0000FF"/>
                          </a:solidFill>
                        </a:rPr>
                        <a:t> –</a:t>
                      </a:r>
                      <a:r>
                        <a:rPr lang="en-US" sz="2800" b="0" baseline="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sz="2800" b="0" baseline="0" dirty="0" err="1" smtClean="0">
                          <a:solidFill>
                            <a:srgbClr val="0000FF"/>
                          </a:solidFill>
                        </a:rPr>
                        <a:t>Overheid</a:t>
                      </a:r>
                      <a:r>
                        <a:rPr lang="en-US" sz="2800" b="0" baseline="0" dirty="0" smtClean="0">
                          <a:solidFill>
                            <a:srgbClr val="0000FF"/>
                          </a:solidFill>
                        </a:rPr>
                        <a:t> &amp; Private</a:t>
                      </a:r>
                      <a:endParaRPr lang="en-US" sz="2800" b="0" dirty="0" smtClean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13464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0000FF"/>
                          </a:solidFill>
                        </a:rPr>
                        <a:t>*Kamer II:</a:t>
                      </a:r>
                      <a:endParaRPr lang="en-US" sz="28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rgbClr val="0000FF"/>
                          </a:solidFill>
                        </a:rPr>
                        <a:t>Collectieve-gelden</a:t>
                      </a:r>
                      <a:r>
                        <a:rPr lang="en-US" sz="2800" baseline="0" dirty="0" smtClean="0">
                          <a:solidFill>
                            <a:srgbClr val="0000FF"/>
                          </a:solidFill>
                        </a:rPr>
                        <a:t> Nederland </a:t>
                      </a:r>
                      <a:r>
                        <a:rPr lang="en-US" sz="2800" b="0" dirty="0" smtClean="0">
                          <a:solidFill>
                            <a:srgbClr val="0000FF"/>
                          </a:solidFill>
                        </a:rPr>
                        <a:t>– </a:t>
                      </a:r>
                      <a:r>
                        <a:rPr lang="en-US" sz="2800" b="0" dirty="0" err="1" smtClean="0">
                          <a:solidFill>
                            <a:srgbClr val="0000FF"/>
                          </a:solidFill>
                        </a:rPr>
                        <a:t>Overheid</a:t>
                      </a:r>
                      <a:endParaRPr lang="en-US" sz="28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13464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0000FF"/>
                          </a:solidFill>
                        </a:rPr>
                        <a:t>**Kamer III:</a:t>
                      </a:r>
                      <a:endParaRPr lang="en-US" sz="28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 smtClean="0">
                          <a:solidFill>
                            <a:srgbClr val="0000FF"/>
                          </a:solidFill>
                        </a:rPr>
                        <a:t>Collectieve-gelden</a:t>
                      </a:r>
                      <a:r>
                        <a:rPr lang="en-US" sz="2800" baseline="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00FF"/>
                          </a:solidFill>
                        </a:rPr>
                        <a:t>Isra</a:t>
                      </a:r>
                      <a:r>
                        <a:rPr lang="nl-NL" altLang="he-IL" sz="2800" dirty="0" smtClean="0">
                          <a:solidFill>
                            <a:srgbClr val="0000FF"/>
                          </a:solidFill>
                        </a:rPr>
                        <a:t>ë</a:t>
                      </a:r>
                      <a:r>
                        <a:rPr lang="en-US" sz="2800" baseline="0" dirty="0" smtClean="0">
                          <a:solidFill>
                            <a:srgbClr val="0000FF"/>
                          </a:solidFill>
                        </a:rPr>
                        <a:t>l </a:t>
                      </a:r>
                      <a:r>
                        <a:rPr lang="en-US" sz="2800" b="0" dirty="0" smtClean="0">
                          <a:solidFill>
                            <a:srgbClr val="0000FF"/>
                          </a:solidFill>
                        </a:rPr>
                        <a:t>– </a:t>
                      </a:r>
                      <a:r>
                        <a:rPr lang="en-US" sz="2800" b="0" dirty="0" err="1" smtClean="0">
                          <a:solidFill>
                            <a:srgbClr val="0000FF"/>
                          </a:solidFill>
                        </a:rPr>
                        <a:t>Overheid</a:t>
                      </a:r>
                      <a:endParaRPr lang="en-US" sz="2800" dirty="0" smtClean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13464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0000FF"/>
                          </a:solidFill>
                        </a:rPr>
                        <a:t>*COM:</a:t>
                      </a:r>
                      <a:endParaRPr lang="en-US" sz="28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 smtClean="0">
                          <a:solidFill>
                            <a:srgbClr val="0000FF"/>
                          </a:solidFill>
                        </a:rPr>
                        <a:t>Collectieve-gelden</a:t>
                      </a:r>
                      <a:r>
                        <a:rPr lang="en-US" sz="2800" baseline="0" dirty="0" smtClean="0">
                          <a:solidFill>
                            <a:srgbClr val="0000FF"/>
                          </a:solidFill>
                        </a:rPr>
                        <a:t> Nederland </a:t>
                      </a:r>
                      <a:r>
                        <a:rPr lang="en-US" sz="2800" b="0" dirty="0" smtClean="0">
                          <a:solidFill>
                            <a:srgbClr val="0000FF"/>
                          </a:solidFill>
                        </a:rPr>
                        <a:t>– Private</a:t>
                      </a:r>
                      <a:endParaRPr lang="en-US" sz="2800" dirty="0" smtClean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13464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0000FF"/>
                          </a:solidFill>
                        </a:rPr>
                        <a:t>**SCMI:</a:t>
                      </a:r>
                      <a:endParaRPr lang="en-US" sz="28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 smtClean="0">
                          <a:solidFill>
                            <a:srgbClr val="0000FF"/>
                          </a:solidFill>
                        </a:rPr>
                        <a:t>Collectieve-gelden</a:t>
                      </a:r>
                      <a:r>
                        <a:rPr lang="en-US" sz="2800" baseline="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00FF"/>
                          </a:solidFill>
                        </a:rPr>
                        <a:t>Isra</a:t>
                      </a:r>
                      <a:r>
                        <a:rPr lang="nl-NL" altLang="he-IL" sz="2800" dirty="0" smtClean="0">
                          <a:solidFill>
                            <a:srgbClr val="0000FF"/>
                          </a:solidFill>
                        </a:rPr>
                        <a:t>ë</a:t>
                      </a:r>
                      <a:r>
                        <a:rPr lang="en-US" sz="2800" baseline="0" dirty="0" smtClean="0">
                          <a:solidFill>
                            <a:srgbClr val="0000FF"/>
                          </a:solidFill>
                        </a:rPr>
                        <a:t>l </a:t>
                      </a:r>
                      <a:r>
                        <a:rPr lang="en-US" sz="2800" b="0" dirty="0" smtClean="0">
                          <a:solidFill>
                            <a:srgbClr val="0000FF"/>
                          </a:solidFill>
                        </a:rPr>
                        <a:t>– Private</a:t>
                      </a:r>
                      <a:endParaRPr lang="en-US" sz="2800" dirty="0" smtClean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13464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0000FF"/>
                          </a:solidFill>
                        </a:rPr>
                        <a:t>CJO:</a:t>
                      </a:r>
                      <a:endParaRPr lang="en-US" sz="28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rgbClr val="0000FF"/>
                          </a:solidFill>
                        </a:rPr>
                        <a:t>Centraal</a:t>
                      </a:r>
                      <a:r>
                        <a:rPr lang="en-US" sz="280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rgbClr val="0000FF"/>
                          </a:solidFill>
                        </a:rPr>
                        <a:t>Joods</a:t>
                      </a:r>
                      <a:r>
                        <a:rPr lang="en-US" sz="280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sz="2800" dirty="0" err="1" smtClean="0">
                          <a:solidFill>
                            <a:srgbClr val="0000FF"/>
                          </a:solidFill>
                        </a:rPr>
                        <a:t>Overleg</a:t>
                      </a:r>
                      <a:r>
                        <a:rPr lang="en-US" sz="2800" dirty="0" smtClean="0">
                          <a:solidFill>
                            <a:srgbClr val="0000FF"/>
                          </a:solidFill>
                        </a:rPr>
                        <a:t> </a:t>
                      </a:r>
                      <a:r>
                        <a:rPr lang="en-US" sz="2800" b="0" dirty="0" smtClean="0">
                          <a:solidFill>
                            <a:srgbClr val="0000FF"/>
                          </a:solidFill>
                        </a:rPr>
                        <a:t>– </a:t>
                      </a:r>
                      <a:r>
                        <a:rPr lang="en-US" sz="2800" dirty="0" err="1" smtClean="0">
                          <a:solidFill>
                            <a:srgbClr val="0000FF"/>
                          </a:solidFill>
                        </a:rPr>
                        <a:t>Claims</a:t>
                      </a:r>
                      <a:r>
                        <a:rPr lang="en-US" sz="2800" baseline="0" dirty="0" err="1" smtClean="0">
                          <a:solidFill>
                            <a:srgbClr val="0000FF"/>
                          </a:solidFill>
                        </a:rPr>
                        <a:t>&amp;Reserve</a:t>
                      </a:r>
                      <a:endParaRPr lang="en-US" sz="28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513464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0000FF"/>
                          </a:solidFill>
                        </a:rPr>
                        <a:t>SPI:</a:t>
                      </a:r>
                      <a:endParaRPr lang="en-US" sz="28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dirty="0" err="1" smtClean="0">
                          <a:solidFill>
                            <a:srgbClr val="0000FF"/>
                          </a:solidFill>
                        </a:rPr>
                        <a:t>Stichting</a:t>
                      </a:r>
                      <a:r>
                        <a:rPr lang="en-US" sz="2800" dirty="0" smtClean="0">
                          <a:solidFill>
                            <a:srgbClr val="0000FF"/>
                          </a:solidFill>
                        </a:rPr>
                        <a:t> Platform </a:t>
                      </a:r>
                      <a:r>
                        <a:rPr lang="en-US" sz="2800" dirty="0" err="1" smtClean="0">
                          <a:solidFill>
                            <a:srgbClr val="0000FF"/>
                          </a:solidFill>
                        </a:rPr>
                        <a:t>Isra</a:t>
                      </a:r>
                      <a:r>
                        <a:rPr lang="nl-NL" altLang="he-IL" sz="2800" dirty="0" smtClean="0">
                          <a:solidFill>
                            <a:srgbClr val="0000FF"/>
                          </a:solidFill>
                        </a:rPr>
                        <a:t>ë</a:t>
                      </a:r>
                      <a:r>
                        <a:rPr lang="en-US" sz="2800" dirty="0" smtClean="0">
                          <a:solidFill>
                            <a:srgbClr val="0000FF"/>
                          </a:solidFill>
                        </a:rPr>
                        <a:t>l </a:t>
                      </a:r>
                      <a:r>
                        <a:rPr lang="en-US" sz="2800" b="0" dirty="0" smtClean="0">
                          <a:solidFill>
                            <a:srgbClr val="0000FF"/>
                          </a:solidFill>
                        </a:rPr>
                        <a:t>– </a:t>
                      </a:r>
                      <a:r>
                        <a:rPr lang="en-US" sz="2800" dirty="0" err="1" smtClean="0">
                          <a:solidFill>
                            <a:srgbClr val="0000FF"/>
                          </a:solidFill>
                        </a:rPr>
                        <a:t>Claims</a:t>
                      </a:r>
                      <a:r>
                        <a:rPr lang="en-US" sz="2800" baseline="0" dirty="0" err="1" smtClean="0">
                          <a:solidFill>
                            <a:srgbClr val="0000FF"/>
                          </a:solidFill>
                        </a:rPr>
                        <a:t>&amp;Reserve</a:t>
                      </a:r>
                      <a:endParaRPr lang="en-US" sz="2800" dirty="0">
                        <a:solidFill>
                          <a:srgbClr val="0000FF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23528" y="4509120"/>
            <a:ext cx="80648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0000FF"/>
                </a:solidFill>
              </a:rPr>
              <a:t>Stichting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Maror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Overheid</a:t>
            </a:r>
            <a:r>
              <a:rPr lang="en-US" dirty="0" smtClean="0">
                <a:solidFill>
                  <a:srgbClr val="0000FF"/>
                </a:solidFill>
              </a:rPr>
              <a:t> (SMO) </a:t>
            </a:r>
            <a:r>
              <a:rPr lang="en-US" dirty="0" err="1" smtClean="0">
                <a:solidFill>
                  <a:srgbClr val="0000FF"/>
                </a:solidFill>
              </a:rPr>
              <a:t>heeft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drie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kamers</a:t>
            </a:r>
            <a:r>
              <a:rPr lang="en-US" dirty="0" smtClean="0">
                <a:solidFill>
                  <a:srgbClr val="0000FF"/>
                </a:solidFill>
              </a:rPr>
              <a:t>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*Kamer II </a:t>
            </a:r>
            <a:r>
              <a:rPr lang="en-US" dirty="0" err="1" smtClean="0">
                <a:solidFill>
                  <a:srgbClr val="0000FF"/>
                </a:solidFill>
              </a:rPr>
              <a:t>en</a:t>
            </a:r>
            <a:r>
              <a:rPr lang="en-US" dirty="0" smtClean="0">
                <a:solidFill>
                  <a:srgbClr val="0000FF"/>
                </a:solidFill>
              </a:rPr>
              <a:t> COM </a:t>
            </a:r>
            <a:r>
              <a:rPr lang="en-US" dirty="0" err="1" smtClean="0">
                <a:solidFill>
                  <a:srgbClr val="0000FF"/>
                </a:solidFill>
              </a:rPr>
              <a:t>zijn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personele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unies</a:t>
            </a:r>
            <a:r>
              <a:rPr lang="en-US" dirty="0" smtClean="0">
                <a:solidFill>
                  <a:srgbClr val="0000FF"/>
                </a:solidFill>
              </a:rPr>
              <a:t>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**Kamer III </a:t>
            </a:r>
            <a:r>
              <a:rPr lang="en-US" dirty="0" err="1" smtClean="0">
                <a:solidFill>
                  <a:srgbClr val="0000FF"/>
                </a:solidFill>
              </a:rPr>
              <a:t>en</a:t>
            </a:r>
            <a:r>
              <a:rPr lang="en-US" dirty="0" smtClean="0">
                <a:solidFill>
                  <a:srgbClr val="0000FF"/>
                </a:solidFill>
              </a:rPr>
              <a:t> SCMI </a:t>
            </a:r>
            <a:r>
              <a:rPr lang="en-US" dirty="0" err="1" smtClean="0">
                <a:solidFill>
                  <a:srgbClr val="0000FF"/>
                </a:solidFill>
              </a:rPr>
              <a:t>zijn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personele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err="1" smtClean="0">
                <a:solidFill>
                  <a:srgbClr val="0000FF"/>
                </a:solidFill>
              </a:rPr>
              <a:t>unies</a:t>
            </a:r>
            <a:r>
              <a:rPr lang="en-US" dirty="0" smtClean="0">
                <a:solidFill>
                  <a:srgbClr val="0000FF"/>
                </a:solidFill>
              </a:rPr>
              <a:t>.</a:t>
            </a:r>
            <a:endParaRPr lang="en-US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5671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279DA0-E01B-4786-8905-DAC482909B71}" type="slidenum">
              <a:rPr lang="he-IL" altLang="en-US" smtClean="0">
                <a:solidFill>
                  <a:srgbClr val="000000"/>
                </a:solidFill>
              </a:rPr>
              <a:pPr/>
              <a:t>14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620688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err="1" smtClean="0">
                <a:solidFill>
                  <a:srgbClr val="0000FF"/>
                </a:solidFill>
              </a:rPr>
              <a:t>Collectieve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Maror-gelden</a:t>
            </a:r>
            <a:r>
              <a:rPr lang="en-US" b="1" dirty="0" smtClean="0">
                <a:solidFill>
                  <a:srgbClr val="0000FF"/>
                </a:solidFill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</a:rPr>
              <a:t>Isra</a:t>
            </a:r>
            <a:r>
              <a:rPr lang="nl-NL" altLang="he-IL" b="1" dirty="0" smtClean="0">
                <a:solidFill>
                  <a:srgbClr val="0000FF"/>
                </a:solidFill>
              </a:rPr>
              <a:t>ë</a:t>
            </a:r>
            <a:r>
              <a:rPr lang="en-US" b="1" dirty="0" smtClean="0">
                <a:solidFill>
                  <a:srgbClr val="0000FF"/>
                </a:solidFill>
              </a:rPr>
              <a:t>l, 2003 (</a:t>
            </a:r>
            <a:r>
              <a:rPr lang="nl-NL" altLang="he-IL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€ miljoen)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3528" y="1484784"/>
            <a:ext cx="3714134" cy="93266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SMO/SAMO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</a:rPr>
              <a:t>Kamer III: </a:t>
            </a:r>
            <a:r>
              <a:rPr lang="nl-NL" altLang="he-IL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€7,7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963589" y="1485368"/>
            <a:ext cx="3784875" cy="93674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SIM + Claim + Reserve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</a:rPr>
              <a:t>SCMI: </a:t>
            </a:r>
            <a:r>
              <a:rPr lang="nl-NL" altLang="he-IL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€8,4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23528" y="2996952"/>
            <a:ext cx="8424936" cy="1008112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0000"/>
                </a:solidFill>
              </a:rPr>
              <a:t>Beschikbaar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Collectieve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Maror-gelden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Isra</a:t>
            </a:r>
            <a:r>
              <a:rPr lang="nl-NL" altLang="he-IL" dirty="0" smtClean="0">
                <a:solidFill>
                  <a:srgbClr val="000000"/>
                </a:solidFill>
              </a:rPr>
              <a:t>ë</a:t>
            </a:r>
            <a:r>
              <a:rPr lang="en-US" dirty="0" smtClean="0">
                <a:solidFill>
                  <a:srgbClr val="000000"/>
                </a:solidFill>
              </a:rPr>
              <a:t>l: circa </a:t>
            </a:r>
            <a:r>
              <a:rPr lang="nl-NL" altLang="he-IL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€16,1</a:t>
            </a:r>
          </a:p>
          <a:p>
            <a:pPr algn="ctr"/>
            <a:r>
              <a:rPr lang="nl-NL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In Cash: </a:t>
            </a:r>
            <a:r>
              <a:rPr lang="nl-NL" sz="20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Input + Rente – Netto betalingen = </a:t>
            </a:r>
            <a:r>
              <a:rPr lang="nl-NL" altLang="he-IL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€</a:t>
            </a:r>
            <a:r>
              <a:rPr lang="nl-NL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?</a:t>
            </a:r>
            <a:endParaRPr lang="en-US" dirty="0">
              <a:solidFill>
                <a:srgbClr val="000000"/>
              </a:solidFill>
            </a:endParaRPr>
          </a:p>
        </p:txBody>
      </p:sp>
      <p:cxnSp>
        <p:nvCxnSpPr>
          <p:cNvPr id="10" name="Elbow Connector 9"/>
          <p:cNvCxnSpPr/>
          <p:nvPr/>
        </p:nvCxnSpPr>
        <p:spPr>
          <a:xfrm rot="16200000" flipH="1">
            <a:off x="1892564" y="2710928"/>
            <a:ext cx="576061" cy="1"/>
          </a:xfrm>
          <a:prstGeom prst="bentConnector3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94695" y="2422114"/>
            <a:ext cx="164606" cy="658425"/>
          </a:xfrm>
          <a:prstGeom prst="rect">
            <a:avLst/>
          </a:prstGeom>
        </p:spPr>
      </p:pic>
      <p:sp>
        <p:nvSpPr>
          <p:cNvPr id="18" name="Rounded Rectangle 17"/>
          <p:cNvSpPr/>
          <p:nvPr/>
        </p:nvSpPr>
        <p:spPr>
          <a:xfrm>
            <a:off x="323528" y="4587318"/>
            <a:ext cx="8424936" cy="1234772"/>
          </a:xfrm>
          <a:prstGeom prst="roundRect">
            <a:avLst/>
          </a:prstGeom>
          <a:solidFill>
            <a:srgbClr val="FFCC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rgbClr val="000000"/>
                </a:solidFill>
              </a:rPr>
              <a:t>Netto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betaald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aan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Nederlandse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err="1" smtClean="0">
                <a:solidFill>
                  <a:srgbClr val="000000"/>
                </a:solidFill>
              </a:rPr>
              <a:t>stichtingen</a:t>
            </a:r>
            <a:r>
              <a:rPr lang="en-US" dirty="0" smtClean="0">
                <a:solidFill>
                  <a:srgbClr val="000000"/>
                </a:solidFill>
              </a:rPr>
              <a:t> in </a:t>
            </a:r>
            <a:r>
              <a:rPr lang="en-US" dirty="0" err="1" smtClean="0">
                <a:solidFill>
                  <a:srgbClr val="000000"/>
                </a:solidFill>
              </a:rPr>
              <a:t>Isra</a:t>
            </a:r>
            <a:r>
              <a:rPr lang="nl-NL" altLang="he-IL" dirty="0" err="1" smtClean="0">
                <a:solidFill>
                  <a:srgbClr val="000000"/>
                </a:solidFill>
              </a:rPr>
              <a:t>ël</a:t>
            </a:r>
            <a:r>
              <a:rPr lang="nl-NL" altLang="he-IL" dirty="0">
                <a:solidFill>
                  <a:srgbClr val="000000"/>
                </a:solidFill>
              </a:rPr>
              <a:t> </a:t>
            </a:r>
            <a:r>
              <a:rPr lang="nl-NL" altLang="he-IL" dirty="0" smtClean="0">
                <a:solidFill>
                  <a:srgbClr val="000000"/>
                </a:solidFill>
              </a:rPr>
              <a:t> </a:t>
            </a:r>
            <a:r>
              <a:rPr lang="nl-NL" altLang="he-IL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€</a:t>
            </a:r>
            <a:r>
              <a:rPr lang="nl-NL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?</a:t>
            </a: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238297" y="4049265"/>
            <a:ext cx="5935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altLang="he-IL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€</a:t>
            </a:r>
            <a:r>
              <a:rPr lang="nl-NL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?</a:t>
            </a:r>
            <a:endParaRPr lang="en-US" dirty="0">
              <a:solidFill>
                <a:srgbClr val="000000"/>
              </a:solidFill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48476" y="4002476"/>
            <a:ext cx="164606" cy="658425"/>
          </a:xfrm>
          <a:prstGeom prst="rect">
            <a:avLst/>
          </a:prstGeom>
        </p:spPr>
      </p:pic>
      <p:pic>
        <p:nvPicPr>
          <p:cNvPr id="24" name="Picture 2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4475" y="4002476"/>
            <a:ext cx="164606" cy="658425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00975" y="4002563"/>
            <a:ext cx="164606" cy="658425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81955" y="4009581"/>
            <a:ext cx="164606" cy="658425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46690" y="4002476"/>
            <a:ext cx="164606" cy="658425"/>
          </a:xfrm>
          <a:prstGeom prst="rect">
            <a:avLst/>
          </a:prstGeom>
        </p:spPr>
      </p:pic>
      <p:cxnSp>
        <p:nvCxnSpPr>
          <p:cNvPr id="31" name="Elbow Connector 30"/>
          <p:cNvCxnSpPr/>
          <p:nvPr/>
        </p:nvCxnSpPr>
        <p:spPr>
          <a:xfrm rot="5400000" flipH="1" flipV="1">
            <a:off x="2898152" y="4279371"/>
            <a:ext cx="585820" cy="408"/>
          </a:xfrm>
          <a:prstGeom prst="bentConnector3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8" name="Picture 3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34825" y="3909284"/>
            <a:ext cx="164606" cy="670618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73056" y="3916740"/>
            <a:ext cx="164606" cy="670618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78065" y="3909284"/>
            <a:ext cx="164606" cy="670618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8790" y="3909284"/>
            <a:ext cx="164606" cy="670618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24202" y="3909284"/>
            <a:ext cx="164606" cy="670618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93325" y="3916700"/>
            <a:ext cx="164606" cy="670618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41331" y="3916700"/>
            <a:ext cx="164606" cy="670618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86614" y="3915960"/>
            <a:ext cx="164606" cy="670618"/>
          </a:xfrm>
          <a:prstGeom prst="rect">
            <a:avLst/>
          </a:prstGeom>
        </p:spPr>
      </p:pic>
      <p:pic>
        <p:nvPicPr>
          <p:cNvPr id="49" name="Picture 4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9820" y="4009581"/>
            <a:ext cx="164606" cy="658425"/>
          </a:xfrm>
          <a:prstGeom prst="rect">
            <a:avLst/>
          </a:prstGeom>
        </p:spPr>
      </p:pic>
      <p:pic>
        <p:nvPicPr>
          <p:cNvPr id="50" name="Picture 4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62417" y="4005804"/>
            <a:ext cx="164606" cy="658425"/>
          </a:xfrm>
          <a:prstGeom prst="rect">
            <a:avLst/>
          </a:prstGeom>
        </p:spPr>
      </p:pic>
      <p:pic>
        <p:nvPicPr>
          <p:cNvPr id="51" name="Picture 5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16235" y="4002476"/>
            <a:ext cx="178460" cy="658425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73683" y="4001603"/>
            <a:ext cx="164606" cy="65842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81883" y="4009012"/>
            <a:ext cx="149242" cy="65842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96503" y="3909284"/>
            <a:ext cx="164606" cy="670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698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drumroll.wav"/>
          </p:stSnd>
        </p:sndAc>
      </p:transition>
    </mc:Choice>
    <mc:Fallback xmlns="">
      <p:transition spd="slow">
        <p:sndAc>
          <p:stSnd>
            <p:snd r:embed="rId7" name="drumroll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E3CC78-F4B6-4DE1-8413-F7D9DF8140AC}" type="slidenum">
              <a:rPr lang="he-IL" altLang="en-US"/>
              <a:pPr/>
              <a:t>15</a:t>
            </a:fld>
            <a:endParaRPr lang="en-US" altLang="en-US"/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1188" y="549275"/>
            <a:ext cx="7847012" cy="719138"/>
          </a:xfrm>
          <a:effectLst>
            <a:outerShdw dist="45791" dir="2021404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/>
          <a:p>
            <a:endParaRPr lang="en-US" altLang="he-IL" sz="2800" b="1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2349500"/>
            <a:ext cx="6553200" cy="3975100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endParaRPr lang="en-US" altLang="he-IL" sz="2800" i="1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endParaRPr lang="en-US" altLang="he-IL" sz="2800"/>
          </a:p>
          <a:p>
            <a:pPr algn="r"/>
            <a:endParaRPr lang="en-US" altLang="he-IL" sz="2800" b="1">
              <a:solidFill>
                <a:srgbClr val="0000FF"/>
              </a:solidFill>
            </a:endParaRPr>
          </a:p>
          <a:p>
            <a:pPr algn="r"/>
            <a:endParaRPr lang="en-US" altLang="he-IL">
              <a:solidFill>
                <a:srgbClr val="0000FF"/>
              </a:solidFill>
            </a:endParaRPr>
          </a:p>
          <a:p>
            <a:pPr algn="r"/>
            <a:endParaRPr lang="en-US" altLang="he-IL">
              <a:solidFill>
                <a:srgbClr val="0000FF"/>
              </a:solidFill>
            </a:endParaRPr>
          </a:p>
          <a:p>
            <a:pPr algn="r"/>
            <a:endParaRPr lang="en-US" altLang="he-IL">
              <a:solidFill>
                <a:srgbClr val="0000FF"/>
              </a:solidFill>
            </a:endParaRPr>
          </a:p>
        </p:txBody>
      </p:sp>
      <p:sp>
        <p:nvSpPr>
          <p:cNvPr id="146436" name="Rectangle 4"/>
          <p:cNvSpPr>
            <a:spLocks noChangeArrowheads="1"/>
          </p:cNvSpPr>
          <p:nvPr/>
        </p:nvSpPr>
        <p:spPr bwMode="auto">
          <a:xfrm>
            <a:off x="1258888" y="1844675"/>
            <a:ext cx="6481762" cy="3384550"/>
          </a:xfrm>
          <a:prstGeom prst="rect">
            <a:avLst/>
          </a:prstGeom>
          <a:gradFill rotWithShape="0">
            <a:gsLst>
              <a:gs pos="0">
                <a:srgbClr val="33CCCC"/>
              </a:gs>
              <a:gs pos="50000">
                <a:srgbClr val="FFFFFF"/>
              </a:gs>
              <a:gs pos="100000">
                <a:srgbClr val="33CCCC"/>
              </a:gs>
            </a:gsLst>
            <a:lin ang="5400000" scaled="1"/>
          </a:gradFill>
          <a:ln w="38100">
            <a:solidFill>
              <a:srgbClr val="6666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sz="3200" dirty="0" err="1"/>
              <a:t>Bedankt</a:t>
            </a:r>
            <a:r>
              <a:rPr lang="en-US" altLang="he-IL" sz="3200" dirty="0"/>
              <a:t> </a:t>
            </a:r>
            <a:r>
              <a:rPr lang="en-US" altLang="he-IL" sz="3200" dirty="0" err="1"/>
              <a:t>voor</a:t>
            </a:r>
            <a:r>
              <a:rPr lang="en-US" altLang="he-IL" sz="3200" dirty="0"/>
              <a:t> </a:t>
            </a:r>
            <a:r>
              <a:rPr lang="en-US" altLang="he-IL" sz="3200" dirty="0" err="1"/>
              <a:t>uw</a:t>
            </a:r>
            <a:endParaRPr lang="en-US" altLang="he-IL" sz="3200" dirty="0"/>
          </a:p>
          <a:p>
            <a:pPr algn="ctr"/>
            <a:r>
              <a:rPr lang="en-US" altLang="he-IL" sz="3200" dirty="0" err="1"/>
              <a:t>aandacht</a:t>
            </a:r>
            <a:endParaRPr lang="en-US" altLang="he-IL" sz="3200" dirty="0"/>
          </a:p>
          <a:p>
            <a:pPr algn="ctr"/>
            <a:endParaRPr lang="en-US" altLang="he-IL" dirty="0"/>
          </a:p>
          <a:p>
            <a:pPr algn="ctr"/>
            <a:r>
              <a:rPr lang="en-US" altLang="he-IL" dirty="0">
                <a:solidFill>
                  <a:srgbClr val="0000FF"/>
                </a:solidFill>
              </a:rPr>
              <a:t>Philip Staal</a:t>
            </a:r>
          </a:p>
          <a:p>
            <a:pPr algn="ctr"/>
            <a:r>
              <a:rPr lang="en-US" altLang="he-IL" smtClean="0">
                <a:solidFill>
                  <a:srgbClr val="0000FF"/>
                </a:solidFill>
              </a:rPr>
              <a:t>www.staal.bz</a:t>
            </a:r>
            <a:endParaRPr lang="en-US" altLang="he-IL" dirty="0">
              <a:solidFill>
                <a:srgbClr val="0000FF"/>
              </a:solidFill>
            </a:endParaRPr>
          </a:p>
          <a:p>
            <a:pPr algn="ctr"/>
            <a:r>
              <a:rPr lang="en-US" altLang="he-IL" dirty="0" smtClean="0">
                <a:solidFill>
                  <a:srgbClr val="0000FF"/>
                </a:solidFill>
              </a:rPr>
              <a:t>www.ww2.bz</a:t>
            </a:r>
            <a:endParaRPr lang="en-US" altLang="he-IL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46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6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416225-3034-4F3D-9703-1FDB0AFFD049}" type="slidenum">
              <a:rPr lang="he-IL" altLang="en-US"/>
              <a:pPr/>
              <a:t>2</a:t>
            </a:fld>
            <a:endParaRPr lang="en-US" altLang="en-US"/>
          </a:p>
        </p:txBody>
      </p:sp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458200" cy="685800"/>
          </a:xfrm>
        </p:spPr>
        <p:txBody>
          <a:bodyPr/>
          <a:lstStyle/>
          <a:p>
            <a:r>
              <a:rPr lang="en-US" altLang="he-IL" b="1">
                <a:solidFill>
                  <a:srgbClr val="0000FF"/>
                </a:solidFill>
              </a:rPr>
              <a:t>De Omgeving waarin wij Leven</a:t>
            </a:r>
            <a:endParaRPr lang="en-US" altLang="he-IL" b="1">
              <a:solidFill>
                <a:schemeClr val="accent2"/>
              </a:solidFill>
            </a:endParaRPr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pic>
        <p:nvPicPr>
          <p:cNvPr id="10957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1233488"/>
            <a:ext cx="7775575" cy="4859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4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051248" cy="457200"/>
          </a:xfrm>
        </p:spPr>
        <p:txBody>
          <a:bodyPr/>
          <a:lstStyle/>
          <a:p>
            <a:fld id="{E95D49E7-ED40-4826-B15B-7B6DBF967E5F}" type="slidenum">
              <a:rPr lang="he-IL" altLang="en-US"/>
              <a:pPr/>
              <a:t>3</a:t>
            </a:fld>
            <a:endParaRPr lang="en-US" altLang="en-US" dirty="0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260649"/>
            <a:ext cx="7773987" cy="504056"/>
          </a:xfrm>
        </p:spPr>
        <p:txBody>
          <a:bodyPr/>
          <a:lstStyle/>
          <a:p>
            <a:r>
              <a:rPr lang="en-US" altLang="he-IL" sz="3600" b="1" dirty="0">
                <a:solidFill>
                  <a:srgbClr val="0000FF"/>
                </a:solidFill>
              </a:rPr>
              <a:t>Roof </a:t>
            </a:r>
            <a:r>
              <a:rPr lang="en-US" altLang="he-IL" sz="3600" b="1" dirty="0" err="1">
                <a:solidFill>
                  <a:srgbClr val="0000FF"/>
                </a:solidFill>
              </a:rPr>
              <a:t>gedurende</a:t>
            </a:r>
            <a:r>
              <a:rPr lang="en-US" altLang="he-IL" sz="3600" b="1" dirty="0">
                <a:solidFill>
                  <a:srgbClr val="0000FF"/>
                </a:solidFill>
              </a:rPr>
              <a:t> WO II</a:t>
            </a:r>
            <a:endParaRPr lang="en-US" altLang="he-IL" sz="3600" dirty="0">
              <a:solidFill>
                <a:srgbClr val="0000FF"/>
              </a:solidFill>
            </a:endParaRPr>
          </a:p>
        </p:txBody>
      </p:sp>
      <p:graphicFrame>
        <p:nvGraphicFramePr>
          <p:cNvPr id="81069" name="Group 17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950514514"/>
              </p:ext>
            </p:extLst>
          </p:nvPr>
        </p:nvGraphicFramePr>
        <p:xfrm>
          <a:off x="539750" y="908719"/>
          <a:ext cx="8135938" cy="5287517"/>
        </p:xfrm>
        <a:graphic>
          <a:graphicData uri="http://schemas.openxmlformats.org/drawingml/2006/table">
            <a:tbl>
              <a:tblPr/>
              <a:tblGrid>
                <a:gridCol w="5111750"/>
                <a:gridCol w="1657350"/>
                <a:gridCol w="1366838"/>
              </a:tblGrid>
              <a:tr h="573622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Onderwerp</a:t>
                      </a:r>
                      <a:endParaRPr kumimoji="0" lang="en-US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 miljoen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53387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nominaal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Actueel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15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Effecten</a:t>
                      </a: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Liro</a:t>
                      </a: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f 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he-I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€ 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871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Banktegoeden etc. </a:t>
                      </a: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(Liro)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70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he-I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€ 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11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Diversen </a:t>
                      </a: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kostbaarheden 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niet Liro)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f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he-I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€ 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5939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Bedrijven, </a:t>
                      </a:r>
                      <a:r>
                        <a:rPr kumimoji="0" lang="en-US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verkochte en geliquideerde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f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he-I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€ 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3.900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622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Onroerende goederen/hypotheken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f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196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he-I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€ 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359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Huisraad</a:t>
                      </a: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en-US" alt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geroofde</a:t>
                      </a:r>
                      <a:r>
                        <a:rPr kumimoji="0" lang="en-US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alt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inboedels</a:t>
                      </a: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f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he-IL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€ 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29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TOTAAL</a:t>
                      </a:r>
                      <a:endParaRPr kumimoji="0" lang="en-US" alt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Volgens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US rapport </a:t>
                      </a:r>
                      <a:r>
                        <a:rPr kumimoji="0" lang="en-US" alt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 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</a:t>
                      </a:r>
                      <a:r>
                        <a:rPr kumimoji="0" lang="en-US" alt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miljard</a:t>
                      </a:r>
                      <a:r>
                        <a:rPr kumimoji="0" lang="en-US" alt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(not incl. art).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1.034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l-NL" altLang="he-IL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€</a:t>
                      </a:r>
                      <a:r>
                        <a:rPr kumimoji="0" lang="en-US" alt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13.360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807BD-7534-48A1-86DF-22CC0D5E22C3}" type="slidenum">
              <a:rPr lang="he-IL" altLang="en-US"/>
              <a:pPr/>
              <a:t>4</a:t>
            </a:fld>
            <a:endParaRPr lang="en-US" altLang="en-US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57200"/>
            <a:ext cx="7772400" cy="1227584"/>
          </a:xfrm>
        </p:spPr>
        <p:txBody>
          <a:bodyPr/>
          <a:lstStyle/>
          <a:p>
            <a:r>
              <a:rPr lang="en-US" altLang="he-IL" sz="3600" b="1" dirty="0">
                <a:solidFill>
                  <a:srgbClr val="0000FF"/>
                </a:solidFill>
              </a:rPr>
              <a:t>Het </a:t>
            </a:r>
            <a:r>
              <a:rPr lang="en-US" altLang="he-IL" sz="3600" b="1" dirty="0" err="1">
                <a:solidFill>
                  <a:srgbClr val="0000FF"/>
                </a:solidFill>
              </a:rPr>
              <a:t>naoorlogse</a:t>
            </a:r>
            <a:r>
              <a:rPr lang="en-US" altLang="he-IL" sz="3600" b="1" dirty="0">
                <a:solidFill>
                  <a:srgbClr val="0000FF"/>
                </a:solidFill>
              </a:rPr>
              <a:t> </a:t>
            </a:r>
            <a:r>
              <a:rPr lang="en-US" altLang="he-IL" sz="3600" b="1" dirty="0" err="1">
                <a:solidFill>
                  <a:srgbClr val="0000FF"/>
                </a:solidFill>
              </a:rPr>
              <a:t>Rechtsherstel</a:t>
            </a:r>
            <a:r>
              <a:rPr lang="en-US" altLang="he-IL" sz="3600" b="1" dirty="0">
                <a:solidFill>
                  <a:srgbClr val="0000FF"/>
                </a:solidFill>
              </a:rPr>
              <a:t/>
            </a:r>
            <a:br>
              <a:rPr lang="en-US" altLang="he-IL" sz="3600" b="1" dirty="0">
                <a:solidFill>
                  <a:srgbClr val="0000FF"/>
                </a:solidFill>
              </a:rPr>
            </a:br>
            <a:r>
              <a:rPr lang="en-US" altLang="he-IL" sz="2000" b="1" dirty="0">
                <a:solidFill>
                  <a:srgbClr val="0000FF"/>
                </a:solidFill>
              </a:rPr>
              <a:t>‘</a:t>
            </a:r>
            <a:r>
              <a:rPr lang="en-US" altLang="he-IL" sz="2000" dirty="0" err="1">
                <a:solidFill>
                  <a:srgbClr val="0000FF"/>
                </a:solidFill>
              </a:rPr>
              <a:t>Besluit</a:t>
            </a:r>
            <a:r>
              <a:rPr lang="en-US" altLang="he-IL" sz="2000" dirty="0">
                <a:solidFill>
                  <a:srgbClr val="0000FF"/>
                </a:solidFill>
              </a:rPr>
              <a:t> </a:t>
            </a:r>
            <a:r>
              <a:rPr lang="en-US" altLang="he-IL" sz="2000" dirty="0" err="1">
                <a:solidFill>
                  <a:srgbClr val="0000FF"/>
                </a:solidFill>
              </a:rPr>
              <a:t>Herstel</a:t>
            </a:r>
            <a:r>
              <a:rPr lang="en-US" altLang="he-IL" sz="2000" dirty="0">
                <a:solidFill>
                  <a:srgbClr val="0000FF"/>
                </a:solidFill>
              </a:rPr>
              <a:t> </a:t>
            </a:r>
            <a:r>
              <a:rPr lang="en-US" altLang="he-IL" sz="2000" dirty="0" err="1">
                <a:solidFill>
                  <a:srgbClr val="0000FF"/>
                </a:solidFill>
              </a:rPr>
              <a:t>Rechtsverkeer</a:t>
            </a:r>
            <a:r>
              <a:rPr lang="en-US" altLang="he-IL" sz="2000" dirty="0">
                <a:solidFill>
                  <a:srgbClr val="0000FF"/>
                </a:solidFill>
              </a:rPr>
              <a:t>’ </a:t>
            </a:r>
            <a:br>
              <a:rPr lang="en-US" altLang="he-IL" sz="2000" dirty="0">
                <a:solidFill>
                  <a:srgbClr val="0000FF"/>
                </a:solidFill>
              </a:rPr>
            </a:br>
            <a:r>
              <a:rPr lang="en-US" altLang="he-IL" sz="2000" dirty="0">
                <a:solidFill>
                  <a:srgbClr val="0000FF"/>
                </a:solidFill>
              </a:rPr>
              <a:t>E93 </a:t>
            </a:r>
            <a:r>
              <a:rPr lang="en-US" altLang="he-IL" sz="2000" dirty="0" smtClean="0">
                <a:solidFill>
                  <a:srgbClr val="0000FF"/>
                </a:solidFill>
              </a:rPr>
              <a:t>&amp; </a:t>
            </a:r>
            <a:r>
              <a:rPr lang="en-US" altLang="he-IL" sz="2000" dirty="0">
                <a:solidFill>
                  <a:srgbClr val="0000FF"/>
                </a:solidFill>
              </a:rPr>
              <a:t>E100 van </a:t>
            </a:r>
            <a:r>
              <a:rPr lang="en-US" altLang="he-IL" sz="2000" dirty="0" smtClean="0">
                <a:solidFill>
                  <a:srgbClr val="0000FF"/>
                </a:solidFill>
              </a:rPr>
              <a:t>17-09-1944 </a:t>
            </a:r>
            <a:r>
              <a:rPr lang="en-US" altLang="he-IL" sz="2000" dirty="0" err="1" smtClean="0">
                <a:solidFill>
                  <a:srgbClr val="0000FF"/>
                </a:solidFill>
              </a:rPr>
              <a:t>en</a:t>
            </a:r>
            <a:r>
              <a:rPr lang="en-US" altLang="he-IL" sz="2000" dirty="0" smtClean="0">
                <a:solidFill>
                  <a:srgbClr val="0000FF"/>
                </a:solidFill>
              </a:rPr>
              <a:t> F272 van 16-11-1945</a:t>
            </a:r>
            <a:endParaRPr lang="en-US" altLang="he-IL" sz="2000" dirty="0">
              <a:solidFill>
                <a:srgbClr val="0000FF"/>
              </a:solidFill>
            </a:endParaRP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628800"/>
            <a:ext cx="8604250" cy="4619600"/>
          </a:xfrm>
        </p:spPr>
        <p:txBody>
          <a:bodyPr/>
          <a:lstStyle/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altLang="he-IL" sz="2800" dirty="0" err="1"/>
              <a:t>Raad</a:t>
            </a:r>
            <a:r>
              <a:rPr lang="en-US" altLang="he-IL" sz="2800" dirty="0"/>
              <a:t> </a:t>
            </a:r>
            <a:r>
              <a:rPr lang="en-US" altLang="he-IL" sz="2800" dirty="0" err="1"/>
              <a:t>voor</a:t>
            </a:r>
            <a:r>
              <a:rPr lang="en-US" altLang="he-IL" sz="2800" dirty="0"/>
              <a:t> het </a:t>
            </a:r>
            <a:r>
              <a:rPr lang="en-US" altLang="he-IL" sz="2800" dirty="0" err="1"/>
              <a:t>Rechtsherstel</a:t>
            </a:r>
            <a:r>
              <a:rPr lang="en-US" altLang="he-IL" sz="2400" dirty="0"/>
              <a:t> </a:t>
            </a:r>
            <a:r>
              <a:rPr lang="en-US" altLang="he-IL" sz="2400" dirty="0" smtClean="0"/>
              <a:t>– </a:t>
            </a:r>
            <a:r>
              <a:rPr lang="en-US" altLang="he-IL" sz="2000" dirty="0" err="1" smtClean="0"/>
              <a:t>Bijzondere</a:t>
            </a:r>
            <a:r>
              <a:rPr lang="en-US" altLang="he-IL" sz="2000" dirty="0" smtClean="0"/>
              <a:t> </a:t>
            </a:r>
            <a:r>
              <a:rPr lang="en-US" altLang="he-IL" sz="2000" dirty="0" err="1" smtClean="0"/>
              <a:t>Rechtspraak</a:t>
            </a:r>
            <a:endParaRPr lang="en-US" altLang="he-IL" sz="2000" dirty="0"/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altLang="he-IL" sz="2800" dirty="0" err="1"/>
              <a:t>Afdeling</a:t>
            </a:r>
            <a:r>
              <a:rPr lang="en-US" altLang="he-IL" sz="2800" dirty="0"/>
              <a:t> </a:t>
            </a:r>
            <a:r>
              <a:rPr lang="en-US" altLang="he-IL" sz="2800" dirty="0" err="1"/>
              <a:t>Rechtspraak</a:t>
            </a:r>
            <a:r>
              <a:rPr lang="en-US" altLang="he-IL" sz="2400" dirty="0"/>
              <a:t> </a:t>
            </a:r>
            <a:r>
              <a:rPr lang="en-US" altLang="he-IL" sz="2400" dirty="0" smtClean="0"/>
              <a:t>– </a:t>
            </a:r>
            <a:r>
              <a:rPr lang="en-US" altLang="he-IL" sz="1800" dirty="0" smtClean="0"/>
              <a:t>De </a:t>
            </a:r>
            <a:r>
              <a:rPr lang="en-US" altLang="he-IL" sz="1800" dirty="0" err="1"/>
              <a:t>hoogste</a:t>
            </a:r>
            <a:r>
              <a:rPr lang="en-US" altLang="he-IL" sz="1800" dirty="0"/>
              <a:t> </a:t>
            </a:r>
            <a:r>
              <a:rPr lang="en-US" altLang="he-IL" sz="1800" dirty="0" err="1"/>
              <a:t>instantie</a:t>
            </a:r>
            <a:r>
              <a:rPr lang="en-US" altLang="he-IL" sz="1800" dirty="0"/>
              <a:t> </a:t>
            </a:r>
            <a:r>
              <a:rPr lang="en-US" altLang="he-IL" sz="1800" dirty="0" err="1"/>
              <a:t>bij</a:t>
            </a:r>
            <a:r>
              <a:rPr lang="en-US" altLang="he-IL" sz="1800" dirty="0"/>
              <a:t> het </a:t>
            </a:r>
            <a:r>
              <a:rPr lang="en-US" altLang="he-IL" sz="1800" dirty="0" err="1"/>
              <a:t>rechtsherstel</a:t>
            </a:r>
            <a:r>
              <a:rPr lang="en-US" altLang="he-IL" sz="1800" dirty="0"/>
              <a:t>. </a:t>
            </a:r>
            <a:r>
              <a:rPr lang="en-US" altLang="he-IL" sz="1800" dirty="0" err="1"/>
              <a:t>Niet</a:t>
            </a:r>
            <a:r>
              <a:rPr lang="en-US" altLang="he-IL" sz="1800" dirty="0"/>
              <a:t> </a:t>
            </a:r>
            <a:r>
              <a:rPr lang="en-US" altLang="he-IL" sz="1800" dirty="0" err="1"/>
              <a:t>afhankelijk</a:t>
            </a:r>
            <a:r>
              <a:rPr lang="en-US" altLang="he-IL" sz="1800" dirty="0"/>
              <a:t> </a:t>
            </a:r>
            <a:r>
              <a:rPr lang="en-US" altLang="he-IL" sz="1800" dirty="0" err="1"/>
              <a:t>v.d</a:t>
            </a:r>
            <a:r>
              <a:rPr lang="en-US" altLang="he-IL" sz="1800" dirty="0"/>
              <a:t>. </a:t>
            </a:r>
            <a:r>
              <a:rPr lang="en-US" altLang="he-IL" sz="1800" dirty="0" err="1"/>
              <a:t>regering</a:t>
            </a:r>
            <a:r>
              <a:rPr lang="en-US" altLang="he-IL" sz="1800" dirty="0"/>
              <a:t>, </a:t>
            </a:r>
            <a:r>
              <a:rPr lang="en-US" altLang="he-IL" sz="1800" dirty="0" err="1"/>
              <a:t>uitsluitend</a:t>
            </a:r>
            <a:r>
              <a:rPr lang="en-US" altLang="he-IL" sz="1800" dirty="0"/>
              <a:t> </a:t>
            </a:r>
            <a:r>
              <a:rPr lang="en-US" altLang="he-IL" sz="1800" dirty="0" err="1"/>
              <a:t>bemand</a:t>
            </a:r>
            <a:r>
              <a:rPr lang="en-US" altLang="he-IL" sz="1800" dirty="0"/>
              <a:t> door </a:t>
            </a:r>
            <a:r>
              <a:rPr lang="en-US" altLang="he-IL" sz="1800" dirty="0" err="1"/>
              <a:t>onafhankelijke</a:t>
            </a:r>
            <a:r>
              <a:rPr lang="en-US" altLang="he-IL" sz="1800" dirty="0"/>
              <a:t> </a:t>
            </a:r>
            <a:r>
              <a:rPr lang="en-US" altLang="he-IL" sz="1800" dirty="0" err="1"/>
              <a:t>juristen</a:t>
            </a:r>
            <a:r>
              <a:rPr lang="en-US" altLang="he-IL" sz="1800" dirty="0"/>
              <a:t>.</a:t>
            </a:r>
            <a:r>
              <a:rPr lang="en-US" altLang="he-IL" sz="1400" dirty="0"/>
              <a:t> </a:t>
            </a:r>
          </a:p>
          <a:p>
            <a:pPr marL="609600" indent="-609600">
              <a:lnSpc>
                <a:spcPct val="80000"/>
              </a:lnSpc>
              <a:buClr>
                <a:schemeClr val="tx1"/>
              </a:buClr>
              <a:buFontTx/>
              <a:buAutoNum type="arabicPeriod"/>
            </a:pPr>
            <a:r>
              <a:rPr lang="en-US" altLang="he-IL" sz="2800" dirty="0" err="1">
                <a:cs typeface="Miriam" panose="020B0502050101010101" pitchFamily="34" charset="-79"/>
              </a:rPr>
              <a:t>Afdeling</a:t>
            </a:r>
            <a:r>
              <a:rPr lang="en-US" altLang="he-IL" sz="2800" dirty="0">
                <a:cs typeface="Miriam" panose="020B0502050101010101" pitchFamily="34" charset="-79"/>
              </a:rPr>
              <a:t> </a:t>
            </a:r>
            <a:r>
              <a:rPr lang="en-US" altLang="he-IL" sz="2800" dirty="0" err="1" smtClean="0">
                <a:cs typeface="Miriam" panose="020B0502050101010101" pitchFamily="34" charset="-79"/>
              </a:rPr>
              <a:t>Effectenregistratie</a:t>
            </a:r>
            <a:r>
              <a:rPr lang="en-US" altLang="he-IL" sz="2800" dirty="0" smtClean="0">
                <a:cs typeface="Miriam" panose="020B0502050101010101" pitchFamily="34" charset="-79"/>
              </a:rPr>
              <a:t> </a:t>
            </a:r>
            <a:r>
              <a:rPr lang="en-US" altLang="he-IL" sz="1800" dirty="0" smtClean="0">
                <a:cs typeface="Miriam" panose="020B0502050101010101" pitchFamily="34" charset="-79"/>
              </a:rPr>
              <a:t>(</a:t>
            </a:r>
            <a:r>
              <a:rPr lang="en-US" altLang="he-IL" sz="1800" dirty="0" err="1" smtClean="0">
                <a:cs typeface="Miriam" panose="020B0502050101010101" pitchFamily="34" charset="-79"/>
              </a:rPr>
              <a:t>veranderd</a:t>
            </a:r>
            <a:r>
              <a:rPr lang="en-US" altLang="he-IL" sz="1800" dirty="0" smtClean="0">
                <a:cs typeface="Miriam" panose="020B0502050101010101" pitchFamily="34" charset="-79"/>
              </a:rPr>
              <a:t> </a:t>
            </a:r>
            <a:r>
              <a:rPr lang="en-US" altLang="he-IL" sz="1800" dirty="0" err="1" smtClean="0">
                <a:cs typeface="Miriam" panose="020B0502050101010101" pitchFamily="34" charset="-79"/>
              </a:rPr>
              <a:t>naar</a:t>
            </a:r>
            <a:r>
              <a:rPr lang="en-US" altLang="he-IL" sz="1800" dirty="0" smtClean="0">
                <a:cs typeface="Miriam" panose="020B0502050101010101" pitchFamily="34" charset="-79"/>
              </a:rPr>
              <a:t> F272 op </a:t>
            </a:r>
            <a:r>
              <a:rPr lang="en-US" altLang="he-IL" sz="1800" dirty="0">
                <a:cs typeface="Miriam" panose="020B0502050101010101" pitchFamily="34" charset="-79"/>
              </a:rPr>
              <a:t>16-11-1945</a:t>
            </a:r>
            <a:r>
              <a:rPr lang="en-US" altLang="he-IL" sz="1800" dirty="0" smtClean="0">
                <a:cs typeface="Miriam" panose="020B0502050101010101" pitchFamily="34" charset="-79"/>
              </a:rPr>
              <a:t>)</a:t>
            </a:r>
            <a:endParaRPr lang="en-US" altLang="he-IL" sz="2800" dirty="0">
              <a:cs typeface="Miriam" panose="020B0502050101010101" pitchFamily="34" charset="-79"/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altLang="he-IL" sz="2800" dirty="0" err="1">
                <a:cs typeface="Miriam" panose="020B0502050101010101" pitchFamily="34" charset="-79"/>
              </a:rPr>
              <a:t>Afdeling</a:t>
            </a:r>
            <a:r>
              <a:rPr lang="en-US" altLang="he-IL" sz="2800" dirty="0">
                <a:cs typeface="Miriam" panose="020B0502050101010101" pitchFamily="34" charset="-79"/>
              </a:rPr>
              <a:t> </a:t>
            </a:r>
            <a:r>
              <a:rPr lang="en-US" altLang="he-IL" sz="2800" dirty="0" err="1">
                <a:cs typeface="Miriam" panose="020B0502050101010101" pitchFamily="34" charset="-79"/>
              </a:rPr>
              <a:t>beheer</a:t>
            </a:r>
            <a:r>
              <a:rPr lang="en-US" altLang="he-IL" sz="2800" dirty="0">
                <a:cs typeface="Miriam" panose="020B0502050101010101" pitchFamily="34" charset="-79"/>
              </a:rPr>
              <a:t> </a:t>
            </a:r>
            <a:r>
              <a:rPr lang="en-US" altLang="he-IL" sz="2800" dirty="0" err="1">
                <a:cs typeface="Miriam" panose="020B0502050101010101" pitchFamily="34" charset="-79"/>
              </a:rPr>
              <a:t>en</a:t>
            </a:r>
            <a:r>
              <a:rPr lang="en-US" altLang="he-IL" sz="2800" dirty="0">
                <a:cs typeface="Miriam" panose="020B0502050101010101" pitchFamily="34" charset="-79"/>
              </a:rPr>
              <a:t> het </a:t>
            </a:r>
            <a:r>
              <a:rPr lang="en-US" altLang="he-IL" sz="2800" dirty="0" err="1">
                <a:cs typeface="Miriam" panose="020B0502050101010101" pitchFamily="34" charset="-79"/>
              </a:rPr>
              <a:t>Nederlandse</a:t>
            </a:r>
            <a:r>
              <a:rPr lang="en-US" altLang="he-IL" sz="2800" dirty="0">
                <a:cs typeface="Miriam" panose="020B0502050101010101" pitchFamily="34" charset="-79"/>
              </a:rPr>
              <a:t> </a:t>
            </a:r>
            <a:r>
              <a:rPr lang="en-US" altLang="he-IL" sz="2800" dirty="0" err="1">
                <a:cs typeface="Miriam" panose="020B0502050101010101" pitchFamily="34" charset="-79"/>
              </a:rPr>
              <a:t>Beheersinstituut</a:t>
            </a:r>
            <a:endParaRPr lang="en-US" altLang="he-IL" sz="2800" dirty="0">
              <a:cs typeface="Miriam" panose="020B0502050101010101" pitchFamily="34" charset="-79"/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altLang="he-IL" sz="2800" dirty="0" err="1">
                <a:cs typeface="Miriam" panose="020B0502050101010101" pitchFamily="34" charset="-79"/>
              </a:rPr>
              <a:t>Afdeling</a:t>
            </a:r>
            <a:r>
              <a:rPr lang="en-US" altLang="he-IL" sz="2800" dirty="0">
                <a:cs typeface="Miriam" panose="020B0502050101010101" pitchFamily="34" charset="-79"/>
              </a:rPr>
              <a:t> </a:t>
            </a:r>
            <a:r>
              <a:rPr lang="en-US" altLang="he-IL" sz="2800" dirty="0" err="1">
                <a:cs typeface="Miriam" panose="020B0502050101010101" pitchFamily="34" charset="-79"/>
              </a:rPr>
              <a:t>Voorzieningen</a:t>
            </a:r>
            <a:r>
              <a:rPr lang="en-US" altLang="he-IL" sz="2800" dirty="0">
                <a:cs typeface="Miriam" panose="020B0502050101010101" pitchFamily="34" charset="-79"/>
              </a:rPr>
              <a:t> </a:t>
            </a:r>
            <a:r>
              <a:rPr lang="en-US" altLang="he-IL" sz="2800" dirty="0" err="1">
                <a:cs typeface="Miriam" panose="020B0502050101010101" pitchFamily="34" charset="-79"/>
              </a:rPr>
              <a:t>voor</a:t>
            </a:r>
            <a:r>
              <a:rPr lang="en-US" altLang="he-IL" sz="2800" dirty="0">
                <a:cs typeface="Miriam" panose="020B0502050101010101" pitchFamily="34" charset="-79"/>
              </a:rPr>
              <a:t> </a:t>
            </a:r>
            <a:r>
              <a:rPr lang="en-US" altLang="he-IL" sz="2800" dirty="0" err="1">
                <a:cs typeface="Miriam" panose="020B0502050101010101" pitchFamily="34" charset="-79"/>
              </a:rPr>
              <a:t>Afwezigen</a:t>
            </a:r>
            <a:endParaRPr lang="en-US" altLang="he-IL" sz="2800" dirty="0">
              <a:cs typeface="Miriam" panose="020B0502050101010101" pitchFamily="34" charset="-79"/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altLang="he-IL" sz="2800" dirty="0" err="1">
                <a:cs typeface="Miriam" panose="020B0502050101010101" pitchFamily="34" charset="-79"/>
              </a:rPr>
              <a:t>Afdeling</a:t>
            </a:r>
            <a:r>
              <a:rPr lang="en-US" altLang="he-IL" sz="2800" dirty="0">
                <a:cs typeface="Miriam" panose="020B0502050101010101" pitchFamily="34" charset="-79"/>
              </a:rPr>
              <a:t> </a:t>
            </a:r>
            <a:r>
              <a:rPr lang="en-US" altLang="he-IL" sz="2800" dirty="0" err="1">
                <a:cs typeface="Miriam" panose="020B0502050101010101" pitchFamily="34" charset="-79"/>
              </a:rPr>
              <a:t>Voorzieningen</a:t>
            </a:r>
            <a:r>
              <a:rPr lang="en-US" altLang="he-IL" sz="2800" dirty="0">
                <a:cs typeface="Miriam" panose="020B0502050101010101" pitchFamily="34" charset="-79"/>
              </a:rPr>
              <a:t> </a:t>
            </a:r>
            <a:r>
              <a:rPr lang="en-US" altLang="he-IL" sz="2800" dirty="0" err="1">
                <a:cs typeface="Miriam" panose="020B0502050101010101" pitchFamily="34" charset="-79"/>
              </a:rPr>
              <a:t>voor</a:t>
            </a:r>
            <a:r>
              <a:rPr lang="en-US" altLang="he-IL" sz="2800" dirty="0">
                <a:cs typeface="Miriam" panose="020B0502050101010101" pitchFamily="34" charset="-79"/>
              </a:rPr>
              <a:t> </a:t>
            </a:r>
            <a:r>
              <a:rPr lang="en-US" altLang="he-IL" sz="2800" dirty="0" err="1">
                <a:cs typeface="Miriam" panose="020B0502050101010101" pitchFamily="34" charset="-79"/>
              </a:rPr>
              <a:t>Rechtspersonen</a:t>
            </a:r>
            <a:endParaRPr lang="en-US" altLang="he-IL" sz="2800" dirty="0">
              <a:cs typeface="Miriam" panose="020B0502050101010101" pitchFamily="34" charset="-79"/>
            </a:endParaRPr>
          </a:p>
          <a:p>
            <a:pPr marL="609600" indent="-609600">
              <a:lnSpc>
                <a:spcPct val="80000"/>
              </a:lnSpc>
              <a:buFontTx/>
              <a:buAutoNum type="arabicPeriod"/>
            </a:pPr>
            <a:r>
              <a:rPr lang="en-US" altLang="he-IL" sz="2800" dirty="0" err="1">
                <a:cs typeface="Miriam" panose="020B0502050101010101" pitchFamily="34" charset="-79"/>
              </a:rPr>
              <a:t>Afdeling</a:t>
            </a:r>
            <a:r>
              <a:rPr lang="en-US" altLang="he-IL" sz="2800" dirty="0">
                <a:cs typeface="Miriam" panose="020B0502050101010101" pitchFamily="34" charset="-79"/>
              </a:rPr>
              <a:t> </a:t>
            </a:r>
            <a:r>
              <a:rPr lang="en-US" altLang="he-IL" sz="2800" dirty="0" err="1">
                <a:cs typeface="Miriam" panose="020B0502050101010101" pitchFamily="34" charset="-79"/>
              </a:rPr>
              <a:t>Onroerende</a:t>
            </a:r>
            <a:r>
              <a:rPr lang="en-US" altLang="he-IL" sz="2800" dirty="0">
                <a:cs typeface="Miriam" panose="020B0502050101010101" pitchFamily="34" charset="-79"/>
              </a:rPr>
              <a:t> </a:t>
            </a:r>
            <a:r>
              <a:rPr lang="en-US" altLang="he-IL" sz="2800" dirty="0" err="1">
                <a:cs typeface="Miriam" panose="020B0502050101010101" pitchFamily="34" charset="-79"/>
              </a:rPr>
              <a:t>Goederen</a:t>
            </a:r>
            <a:r>
              <a:rPr lang="en-US" altLang="he-IL" sz="2400" dirty="0">
                <a:cs typeface="Miriam" panose="020B0502050101010101" pitchFamily="34" charset="-79"/>
              </a:rPr>
              <a:t> </a:t>
            </a:r>
            <a:r>
              <a:rPr lang="en-US" altLang="he-IL" sz="1800" dirty="0" smtClean="0">
                <a:cs typeface="Miriam" panose="020B0502050101010101" pitchFamily="34" charset="-79"/>
              </a:rPr>
              <a:t>(</a:t>
            </a:r>
            <a:r>
              <a:rPr lang="en-US" altLang="he-IL" sz="1800" dirty="0" err="1" smtClean="0">
                <a:cs typeface="Miriam" panose="020B0502050101010101" pitchFamily="34" charset="-79"/>
              </a:rPr>
              <a:t>toegevoegd</a:t>
            </a:r>
            <a:r>
              <a:rPr lang="en-US" altLang="he-IL" sz="1800" dirty="0" smtClean="0">
                <a:cs typeface="Miriam" panose="020B0502050101010101" pitchFamily="34" charset="-79"/>
              </a:rPr>
              <a:t> op 16-11-1945)</a:t>
            </a:r>
            <a:endParaRPr lang="en-US" altLang="he-IL" sz="1800" dirty="0">
              <a:cs typeface="Miriam" panose="020B0502050101010101" pitchFamily="34" charset="-79"/>
            </a:endParaRP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altLang="he-IL" sz="1800" dirty="0"/>
          </a:p>
          <a:p>
            <a:pPr marL="609600" indent="-609600">
              <a:lnSpc>
                <a:spcPct val="80000"/>
              </a:lnSpc>
              <a:buFontTx/>
              <a:buNone/>
            </a:pPr>
            <a:r>
              <a:rPr lang="en-US" altLang="he-IL" sz="1800" dirty="0" err="1"/>
              <a:t>Ook</a:t>
            </a:r>
            <a:r>
              <a:rPr lang="en-US" altLang="he-IL" sz="1800" dirty="0"/>
              <a:t> de </a:t>
            </a:r>
            <a:r>
              <a:rPr lang="en-US" altLang="he-IL" sz="1800" dirty="0" err="1"/>
              <a:t>vijf</a:t>
            </a:r>
            <a:r>
              <a:rPr lang="en-US" altLang="he-IL" sz="1800" dirty="0"/>
              <a:t> </a:t>
            </a:r>
            <a:r>
              <a:rPr lang="en-US" altLang="he-IL" sz="1800" dirty="0" err="1"/>
              <a:t>laatste</a:t>
            </a:r>
            <a:r>
              <a:rPr lang="en-US" altLang="he-IL" sz="1800" dirty="0"/>
              <a:t> </a:t>
            </a:r>
            <a:r>
              <a:rPr lang="en-US" altLang="he-IL" sz="1800" dirty="0" err="1"/>
              <a:t>afdelingen</a:t>
            </a:r>
            <a:r>
              <a:rPr lang="en-US" altLang="he-IL" sz="1800" dirty="0"/>
              <a:t> </a:t>
            </a:r>
            <a:r>
              <a:rPr lang="en-US" altLang="he-IL" sz="1800" dirty="0" err="1"/>
              <a:t>vervulden</a:t>
            </a:r>
            <a:r>
              <a:rPr lang="en-US" altLang="he-IL" sz="1800" dirty="0"/>
              <a:t> </a:t>
            </a:r>
            <a:r>
              <a:rPr lang="en-US" altLang="he-IL" sz="1800" dirty="0" err="1"/>
              <a:t>rechterlijke</a:t>
            </a:r>
            <a:r>
              <a:rPr lang="en-US" altLang="he-IL" sz="1800" dirty="0"/>
              <a:t> taken, </a:t>
            </a:r>
            <a:r>
              <a:rPr lang="en-US" altLang="he-IL" sz="1800" dirty="0" err="1"/>
              <a:t>hoewel</a:t>
            </a:r>
            <a:r>
              <a:rPr lang="en-US" altLang="he-IL" sz="1800" dirty="0"/>
              <a:t> </a:t>
            </a:r>
            <a:r>
              <a:rPr lang="en-US" altLang="he-IL" sz="1800" dirty="0" err="1"/>
              <a:t>niet</a:t>
            </a:r>
            <a:r>
              <a:rPr lang="en-US" altLang="he-IL" sz="1800" dirty="0"/>
              <a:t> </a:t>
            </a:r>
            <a:r>
              <a:rPr lang="en-US" altLang="he-IL" sz="1800" dirty="0" err="1"/>
              <a:t>alle</a:t>
            </a:r>
            <a:r>
              <a:rPr lang="en-US" altLang="he-IL" sz="1800" dirty="0"/>
              <a:t> </a:t>
            </a:r>
            <a:r>
              <a:rPr lang="en-US" altLang="he-IL" sz="1800" dirty="0" err="1"/>
              <a:t>leden</a:t>
            </a:r>
            <a:r>
              <a:rPr lang="en-US" altLang="he-IL" sz="1800" dirty="0"/>
              <a:t> </a:t>
            </a:r>
            <a:r>
              <a:rPr lang="en-US" altLang="he-IL" sz="1800" dirty="0" err="1"/>
              <a:t>als</a:t>
            </a:r>
            <a:r>
              <a:rPr lang="en-US" altLang="he-IL" sz="1800" dirty="0"/>
              <a:t> </a:t>
            </a:r>
            <a:r>
              <a:rPr lang="en-US" altLang="he-IL" sz="1800" dirty="0" err="1"/>
              <a:t>rechter</a:t>
            </a:r>
            <a:r>
              <a:rPr lang="en-US" altLang="he-IL" sz="1800" dirty="0"/>
              <a:t> </a:t>
            </a:r>
            <a:r>
              <a:rPr lang="en-US" altLang="he-IL" sz="1800" dirty="0" err="1"/>
              <a:t>waren</a:t>
            </a:r>
            <a:r>
              <a:rPr lang="en-US" altLang="he-IL" sz="1800" dirty="0"/>
              <a:t> </a:t>
            </a:r>
            <a:r>
              <a:rPr lang="en-US" altLang="he-IL" sz="1800" dirty="0" err="1"/>
              <a:t>geschoold</a:t>
            </a:r>
            <a:r>
              <a:rPr lang="en-US" altLang="he-IL" sz="1800" dirty="0"/>
              <a:t>. </a:t>
            </a:r>
            <a:r>
              <a:rPr lang="en-US" altLang="he-IL" sz="1800" dirty="0" err="1"/>
              <a:t>Ze</a:t>
            </a:r>
            <a:r>
              <a:rPr lang="en-US" altLang="he-IL" sz="1800" dirty="0"/>
              <a:t> </a:t>
            </a:r>
            <a:r>
              <a:rPr lang="en-US" altLang="he-IL" sz="1800" dirty="0" err="1"/>
              <a:t>waren</a:t>
            </a:r>
            <a:r>
              <a:rPr lang="en-US" altLang="he-IL" sz="1800" dirty="0"/>
              <a:t> </a:t>
            </a:r>
            <a:r>
              <a:rPr lang="en-US" altLang="he-IL" sz="1800" dirty="0" err="1"/>
              <a:t>evenmin</a:t>
            </a:r>
            <a:r>
              <a:rPr lang="en-US" altLang="he-IL" sz="1800" dirty="0"/>
              <a:t> </a:t>
            </a:r>
            <a:r>
              <a:rPr lang="en-US" altLang="he-IL" sz="1800" dirty="0" err="1"/>
              <a:t>autonoom</a:t>
            </a:r>
            <a:r>
              <a:rPr lang="en-US" altLang="he-IL" sz="1800" dirty="0"/>
              <a:t>. </a:t>
            </a:r>
            <a:r>
              <a:rPr lang="en-US" altLang="he-IL" sz="1800" dirty="0" err="1"/>
              <a:t>Ze</a:t>
            </a:r>
            <a:r>
              <a:rPr lang="en-US" altLang="he-IL" sz="1800" dirty="0"/>
              <a:t> </a:t>
            </a:r>
            <a:r>
              <a:rPr lang="en-US" altLang="he-IL" sz="1800" dirty="0" err="1"/>
              <a:t>waren</a:t>
            </a:r>
            <a:r>
              <a:rPr lang="en-US" altLang="he-IL" sz="1800" dirty="0"/>
              <a:t> </a:t>
            </a:r>
            <a:r>
              <a:rPr lang="en-US" altLang="he-IL" sz="1800" dirty="0" err="1"/>
              <a:t>afzetbaar</a:t>
            </a:r>
            <a:r>
              <a:rPr lang="en-US" altLang="he-IL" sz="1800" dirty="0"/>
              <a:t> </a:t>
            </a:r>
            <a:r>
              <a:rPr lang="en-US" altLang="he-IL" sz="1800" dirty="0" err="1"/>
              <a:t>en</a:t>
            </a:r>
            <a:r>
              <a:rPr lang="en-US" altLang="he-IL" sz="1800" dirty="0"/>
              <a:t> </a:t>
            </a:r>
            <a:r>
              <a:rPr lang="en-US" altLang="he-IL" sz="1800" dirty="0" err="1"/>
              <a:t>moesten</a:t>
            </a:r>
            <a:r>
              <a:rPr lang="en-US" altLang="he-IL" sz="1800" dirty="0"/>
              <a:t> </a:t>
            </a:r>
            <a:r>
              <a:rPr lang="en-US" altLang="he-IL" sz="1800" dirty="0" err="1"/>
              <a:t>aanwijzingen</a:t>
            </a:r>
            <a:r>
              <a:rPr lang="en-US" altLang="he-IL" sz="1800" dirty="0"/>
              <a:t> van de </a:t>
            </a:r>
            <a:r>
              <a:rPr lang="en-US" altLang="he-IL" sz="1800" dirty="0" err="1"/>
              <a:t>regering</a:t>
            </a:r>
            <a:r>
              <a:rPr lang="en-US" altLang="he-IL" sz="1800" dirty="0"/>
              <a:t> </a:t>
            </a:r>
            <a:r>
              <a:rPr lang="en-US" altLang="he-IL" sz="1800" dirty="0" err="1"/>
              <a:t>opvolgen</a:t>
            </a:r>
            <a:r>
              <a:rPr lang="en-US" altLang="he-IL" sz="1800" dirty="0"/>
              <a:t>. </a:t>
            </a:r>
            <a:r>
              <a:rPr lang="en-US" altLang="he-IL" sz="1800" dirty="0" err="1"/>
              <a:t>Tegen</a:t>
            </a:r>
            <a:r>
              <a:rPr lang="en-US" altLang="he-IL" sz="1800" dirty="0"/>
              <a:t> </a:t>
            </a:r>
            <a:r>
              <a:rPr lang="en-US" altLang="he-IL" sz="1800" dirty="0" err="1"/>
              <a:t>besluiten</a:t>
            </a:r>
            <a:r>
              <a:rPr lang="en-US" altLang="he-IL" sz="1800" dirty="0"/>
              <a:t> van </a:t>
            </a:r>
            <a:r>
              <a:rPr lang="en-US" altLang="he-IL" sz="1800" dirty="0" err="1"/>
              <a:t>deze</a:t>
            </a:r>
            <a:r>
              <a:rPr lang="en-US" altLang="he-IL" sz="1800" dirty="0"/>
              <a:t> </a:t>
            </a:r>
            <a:r>
              <a:rPr lang="en-US" altLang="he-IL" sz="1800" dirty="0" err="1"/>
              <a:t>vijf</a:t>
            </a:r>
            <a:r>
              <a:rPr lang="en-US" altLang="he-IL" sz="1800" dirty="0"/>
              <a:t> </a:t>
            </a:r>
            <a:r>
              <a:rPr lang="en-US" altLang="he-IL" sz="1800" dirty="0" err="1"/>
              <a:t>afdelingen</a:t>
            </a:r>
            <a:r>
              <a:rPr lang="en-US" altLang="he-IL" sz="1800" dirty="0"/>
              <a:t> </a:t>
            </a:r>
            <a:r>
              <a:rPr lang="en-US" altLang="he-IL" sz="1800" dirty="0" err="1"/>
              <a:t>kon</a:t>
            </a:r>
            <a:r>
              <a:rPr lang="en-US" altLang="he-IL" sz="1800" dirty="0"/>
              <a:t> </a:t>
            </a:r>
            <a:r>
              <a:rPr lang="en-US" altLang="he-IL" sz="1800" dirty="0" err="1"/>
              <a:t>beroep</a:t>
            </a:r>
            <a:r>
              <a:rPr lang="en-US" altLang="he-IL" sz="1800" dirty="0"/>
              <a:t> </a:t>
            </a:r>
            <a:r>
              <a:rPr lang="en-US" altLang="he-IL" sz="1800" dirty="0" err="1"/>
              <a:t>worden</a:t>
            </a:r>
            <a:r>
              <a:rPr lang="en-US" altLang="he-IL" sz="1800" dirty="0"/>
              <a:t> </a:t>
            </a:r>
            <a:r>
              <a:rPr lang="en-US" altLang="he-IL" sz="1800" dirty="0" err="1"/>
              <a:t>aangetekend</a:t>
            </a:r>
            <a:r>
              <a:rPr lang="en-US" altLang="he-IL" sz="1800" dirty="0"/>
              <a:t> </a:t>
            </a:r>
            <a:r>
              <a:rPr lang="en-US" altLang="he-IL" sz="1800" dirty="0" err="1"/>
              <a:t>bij</a:t>
            </a:r>
            <a:r>
              <a:rPr lang="en-US" altLang="he-IL" sz="1800" dirty="0"/>
              <a:t> de </a:t>
            </a:r>
            <a:r>
              <a:rPr lang="en-US" altLang="he-IL" sz="1800" dirty="0" err="1"/>
              <a:t>eerste</a:t>
            </a:r>
            <a:r>
              <a:rPr lang="en-US" altLang="he-IL" sz="1800" dirty="0"/>
              <a:t> </a:t>
            </a:r>
            <a:r>
              <a:rPr lang="en-US" altLang="he-IL" sz="1800" dirty="0" err="1"/>
              <a:t>afdeling</a:t>
            </a:r>
            <a:r>
              <a:rPr lang="en-US" altLang="he-IL" sz="1800" dirty="0"/>
              <a:t>, de </a:t>
            </a:r>
            <a:r>
              <a:rPr lang="en-US" altLang="he-IL" sz="1800" dirty="0" err="1"/>
              <a:t>Afdeling</a:t>
            </a:r>
            <a:r>
              <a:rPr lang="en-US" altLang="he-IL" sz="1800" dirty="0"/>
              <a:t> </a:t>
            </a:r>
            <a:r>
              <a:rPr lang="en-US" altLang="he-IL" sz="1800" dirty="0" err="1"/>
              <a:t>Rechtspraak</a:t>
            </a:r>
            <a:r>
              <a:rPr lang="en-US" altLang="he-IL" sz="1800" dirty="0"/>
              <a:t>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n-US" altLang="he-IL" sz="2400" dirty="0">
              <a:cs typeface="Miriam" panose="020B0502050101010101" pitchFamily="34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82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82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82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829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82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82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829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AFFD1-DF13-45D1-82DE-765504AD8AFC}" type="slidenum">
              <a:rPr lang="he-IL" altLang="en-US"/>
              <a:pPr/>
              <a:t>5</a:t>
            </a:fld>
            <a:endParaRPr lang="en-US" altLang="en-US"/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79513"/>
          </a:xfrm>
        </p:spPr>
        <p:txBody>
          <a:bodyPr/>
          <a:lstStyle/>
          <a:p>
            <a:r>
              <a:rPr lang="en-US" altLang="he-IL" sz="3600" b="1">
                <a:solidFill>
                  <a:srgbClr val="0000FF"/>
                </a:solidFill>
              </a:rPr>
              <a:t>Het naoorlogse Rechtsherstel</a:t>
            </a:r>
            <a:br>
              <a:rPr lang="en-US" altLang="he-IL" sz="3600" b="1">
                <a:solidFill>
                  <a:srgbClr val="0000FF"/>
                </a:solidFill>
              </a:rPr>
            </a:br>
            <a:r>
              <a:rPr lang="en-US" altLang="he-IL" sz="2800">
                <a:solidFill>
                  <a:srgbClr val="0000FF"/>
                </a:solidFill>
              </a:rPr>
              <a:t>Besluit Herstel Rechtsverkeer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73238"/>
            <a:ext cx="8280400" cy="4779962"/>
          </a:xfrm>
        </p:spPr>
        <p:txBody>
          <a:bodyPr/>
          <a:lstStyle/>
          <a:p>
            <a:pPr marL="609600" indent="-609600"/>
            <a:endParaRPr lang="en-US" altLang="he-IL" sz="2800" dirty="0">
              <a:cs typeface="Miriam" panose="020B0502050101010101" pitchFamily="34" charset="-79"/>
            </a:endParaRPr>
          </a:p>
          <a:p>
            <a:pPr marL="609600" indent="-609600"/>
            <a:r>
              <a:rPr lang="en-US" altLang="he-IL" sz="2800" dirty="0" err="1">
                <a:cs typeface="Miriam" panose="020B0502050101010101" pitchFamily="34" charset="-79"/>
              </a:rPr>
              <a:t>Gebaseerd</a:t>
            </a:r>
            <a:r>
              <a:rPr lang="en-US" altLang="he-IL" sz="2800" dirty="0">
                <a:cs typeface="Miriam" panose="020B0502050101010101" pitchFamily="34" charset="-79"/>
              </a:rPr>
              <a:t> op </a:t>
            </a:r>
            <a:r>
              <a:rPr lang="en-US" altLang="he-IL" sz="2800" dirty="0" err="1">
                <a:cs typeface="Miriam" panose="020B0502050101010101" pitchFamily="34" charset="-79"/>
              </a:rPr>
              <a:t>Koninklijke</a:t>
            </a:r>
            <a:r>
              <a:rPr lang="en-US" altLang="he-IL" sz="2800" dirty="0">
                <a:cs typeface="Miriam" panose="020B0502050101010101" pitchFamily="34" charset="-79"/>
              </a:rPr>
              <a:t> </a:t>
            </a:r>
            <a:r>
              <a:rPr lang="en-US" altLang="he-IL" sz="2800" dirty="0" err="1">
                <a:cs typeface="Miriam" panose="020B0502050101010101" pitchFamily="34" charset="-79"/>
              </a:rPr>
              <a:t>Besluiten</a:t>
            </a:r>
            <a:r>
              <a:rPr lang="en-US" altLang="he-IL" sz="2800" dirty="0">
                <a:cs typeface="Miriam" panose="020B0502050101010101" pitchFamily="34" charset="-79"/>
              </a:rPr>
              <a:t> </a:t>
            </a:r>
            <a:r>
              <a:rPr lang="en-US" altLang="he-IL" sz="2800" dirty="0" err="1">
                <a:cs typeface="Miriam" panose="020B0502050101010101" pitchFamily="34" charset="-79"/>
              </a:rPr>
              <a:t>opgesteld</a:t>
            </a:r>
            <a:r>
              <a:rPr lang="en-US" altLang="he-IL" sz="2800" dirty="0">
                <a:cs typeface="Miriam" panose="020B0502050101010101" pitchFamily="34" charset="-79"/>
              </a:rPr>
              <a:t> door de </a:t>
            </a:r>
            <a:r>
              <a:rPr lang="en-US" altLang="he-IL" sz="2800" dirty="0" err="1">
                <a:cs typeface="Miriam" panose="020B0502050101010101" pitchFamily="34" charset="-79"/>
              </a:rPr>
              <a:t>Nederlandse</a:t>
            </a:r>
            <a:r>
              <a:rPr lang="en-US" altLang="he-IL" sz="2800" dirty="0">
                <a:cs typeface="Miriam" panose="020B0502050101010101" pitchFamily="34" charset="-79"/>
              </a:rPr>
              <a:t> </a:t>
            </a:r>
            <a:r>
              <a:rPr lang="en-US" altLang="he-IL" sz="2800" dirty="0" err="1">
                <a:cs typeface="Miriam" panose="020B0502050101010101" pitchFamily="34" charset="-79"/>
              </a:rPr>
              <a:t>regering</a:t>
            </a:r>
            <a:r>
              <a:rPr lang="en-US" altLang="he-IL" sz="2800" dirty="0">
                <a:cs typeface="Miriam" panose="020B0502050101010101" pitchFamily="34" charset="-79"/>
              </a:rPr>
              <a:t> in </a:t>
            </a:r>
            <a:r>
              <a:rPr lang="en-US" altLang="he-IL" sz="2800" dirty="0" err="1">
                <a:cs typeface="Miriam" panose="020B0502050101010101" pitchFamily="34" charset="-79"/>
              </a:rPr>
              <a:t>ballingschap</a:t>
            </a:r>
            <a:endParaRPr lang="en-US" altLang="he-IL" sz="2800" dirty="0">
              <a:cs typeface="Miriam" panose="020B0502050101010101" pitchFamily="34" charset="-79"/>
            </a:endParaRPr>
          </a:p>
          <a:p>
            <a:pPr marL="609600" indent="-609600"/>
            <a:endParaRPr lang="en-US" altLang="he-IL" sz="2400" dirty="0">
              <a:cs typeface="Miriam" panose="020B0502050101010101" pitchFamily="34" charset="-79"/>
            </a:endParaRPr>
          </a:p>
          <a:p>
            <a:pPr marL="609600" indent="-609600"/>
            <a:r>
              <a:rPr lang="en-US" altLang="he-IL" sz="2800" dirty="0" err="1">
                <a:cs typeface="Miriam" panose="020B0502050101010101" pitchFamily="34" charset="-79"/>
              </a:rPr>
              <a:t>Primair</a:t>
            </a:r>
            <a:r>
              <a:rPr lang="en-US" altLang="he-IL" sz="2800" dirty="0">
                <a:cs typeface="Miriam" panose="020B0502050101010101" pitchFamily="34" charset="-79"/>
              </a:rPr>
              <a:t> </a:t>
            </a:r>
            <a:r>
              <a:rPr lang="en-US" altLang="he-IL" sz="2800" dirty="0" err="1">
                <a:cs typeface="Miriam" panose="020B0502050101010101" pitchFamily="34" charset="-79"/>
              </a:rPr>
              <a:t>doel</a:t>
            </a:r>
            <a:r>
              <a:rPr lang="en-US" altLang="he-IL" sz="2800" dirty="0">
                <a:cs typeface="Miriam" panose="020B0502050101010101" pitchFamily="34" charset="-79"/>
              </a:rPr>
              <a:t>: de </a:t>
            </a:r>
            <a:r>
              <a:rPr lang="en-US" altLang="he-IL" sz="2800" dirty="0" err="1">
                <a:cs typeface="Miriam" panose="020B0502050101010101" pitchFamily="34" charset="-79"/>
              </a:rPr>
              <a:t>wederopbouw</a:t>
            </a:r>
            <a:r>
              <a:rPr lang="en-US" altLang="he-IL" sz="2800" dirty="0">
                <a:cs typeface="Miriam" panose="020B0502050101010101" pitchFamily="34" charset="-79"/>
              </a:rPr>
              <a:t> van Nederland. Het </a:t>
            </a:r>
            <a:r>
              <a:rPr lang="en-US" altLang="he-IL" sz="2800" dirty="0" err="1">
                <a:cs typeface="Miriam" panose="020B0502050101010101" pitchFamily="34" charset="-79"/>
              </a:rPr>
              <a:t>rechtsherstel</a:t>
            </a:r>
            <a:r>
              <a:rPr lang="en-US" altLang="he-IL" sz="2800" dirty="0">
                <a:cs typeface="Miriam" panose="020B0502050101010101" pitchFamily="34" charset="-79"/>
              </a:rPr>
              <a:t> van </a:t>
            </a:r>
            <a:r>
              <a:rPr lang="en-US" altLang="he-IL" sz="2800" dirty="0" err="1">
                <a:cs typeface="Miriam" panose="020B0502050101010101" pitchFamily="34" charset="-79"/>
              </a:rPr>
              <a:t>slachtoffers</a:t>
            </a:r>
            <a:r>
              <a:rPr lang="en-US" altLang="he-IL" sz="2800" dirty="0">
                <a:cs typeface="Miriam" panose="020B0502050101010101" pitchFamily="34" charset="-79"/>
              </a:rPr>
              <a:t> van de </a:t>
            </a:r>
            <a:r>
              <a:rPr lang="en-US" altLang="he-IL" sz="2800" dirty="0" err="1">
                <a:cs typeface="Miriam" panose="020B0502050101010101" pitchFamily="34" charset="-79"/>
              </a:rPr>
              <a:t>Duitse</a:t>
            </a:r>
            <a:r>
              <a:rPr lang="en-US" altLang="he-IL" sz="2800" dirty="0">
                <a:cs typeface="Miriam" panose="020B0502050101010101" pitchFamily="34" charset="-79"/>
              </a:rPr>
              <a:t> </a:t>
            </a:r>
            <a:r>
              <a:rPr lang="en-US" altLang="he-IL" sz="2800" dirty="0" err="1">
                <a:cs typeface="Miriam" panose="020B0502050101010101" pitchFamily="34" charset="-79"/>
              </a:rPr>
              <a:t>terreur</a:t>
            </a:r>
            <a:r>
              <a:rPr lang="en-US" altLang="he-IL" sz="2800" dirty="0">
                <a:cs typeface="Miriam" panose="020B0502050101010101" pitchFamily="34" charset="-79"/>
              </a:rPr>
              <a:t> had </a:t>
            </a:r>
            <a:r>
              <a:rPr lang="en-US" altLang="he-IL" sz="2800" dirty="0" err="1">
                <a:cs typeface="Miriam" panose="020B0502050101010101" pitchFamily="34" charset="-79"/>
              </a:rPr>
              <a:t>niet</a:t>
            </a:r>
            <a:r>
              <a:rPr lang="en-US" altLang="he-IL" sz="2800" dirty="0">
                <a:cs typeface="Miriam" panose="020B0502050101010101" pitchFamily="34" charset="-79"/>
              </a:rPr>
              <a:t> de </a:t>
            </a:r>
            <a:r>
              <a:rPr lang="en-US" altLang="he-IL" sz="2800" dirty="0" err="1">
                <a:cs typeface="Miriam" panose="020B0502050101010101" pitchFamily="34" charset="-79"/>
              </a:rPr>
              <a:t>hoogste</a:t>
            </a:r>
            <a:r>
              <a:rPr lang="en-US" altLang="he-IL" sz="2800" dirty="0">
                <a:cs typeface="Miriam" panose="020B0502050101010101" pitchFamily="34" charset="-79"/>
              </a:rPr>
              <a:t> </a:t>
            </a:r>
            <a:r>
              <a:rPr lang="en-US" altLang="he-IL" sz="2800" dirty="0" err="1">
                <a:cs typeface="Miriam" panose="020B0502050101010101" pitchFamily="34" charset="-79"/>
              </a:rPr>
              <a:t>prioriteit</a:t>
            </a:r>
            <a:endParaRPr lang="en-US" altLang="he-IL" sz="2800" dirty="0">
              <a:cs typeface="Miriam" panose="020B0502050101010101" pitchFamily="34" charset="-79"/>
            </a:endParaRPr>
          </a:p>
          <a:p>
            <a:pPr marL="609600" indent="-609600">
              <a:buFontTx/>
              <a:buNone/>
            </a:pPr>
            <a:endParaRPr lang="en-US" altLang="he-IL" sz="3600" dirty="0">
              <a:cs typeface="Miriam" panose="020B0502050101010101" pitchFamily="34" charset="-79"/>
            </a:endParaRPr>
          </a:p>
          <a:p>
            <a:pPr marL="609600" indent="-609600"/>
            <a:endParaRPr lang="en-US" altLang="he-IL" sz="4000" dirty="0">
              <a:cs typeface="Miriam" panose="020B0502050101010101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37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37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7BB52-95C3-4E97-A62D-1DB824D4A07D}" type="slidenum">
              <a:rPr lang="he-IL" altLang="en-US"/>
              <a:pPr/>
              <a:t>6</a:t>
            </a:fld>
            <a:endParaRPr lang="en-US" altLang="en-US" dirty="0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14400"/>
          </a:xfrm>
        </p:spPr>
        <p:txBody>
          <a:bodyPr/>
          <a:lstStyle/>
          <a:p>
            <a:r>
              <a:rPr lang="en-US" altLang="he-IL" sz="3600" b="1">
                <a:solidFill>
                  <a:srgbClr val="0000FF"/>
                </a:solidFill>
              </a:rPr>
              <a:t>Korte geschiedenis vanaf 1997</a:t>
            </a:r>
            <a:endParaRPr lang="en-US" altLang="he-IL" sz="3600" b="1">
              <a:solidFill>
                <a:schemeClr val="accent2"/>
              </a:solidFill>
            </a:endParaRP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96975"/>
            <a:ext cx="7772400" cy="4464273"/>
          </a:xfrm>
        </p:spPr>
        <p:txBody>
          <a:bodyPr/>
          <a:lstStyle/>
          <a:p>
            <a:r>
              <a:rPr lang="en-US" altLang="he-IL" sz="2800" dirty="0"/>
              <a:t>De </a:t>
            </a:r>
            <a:r>
              <a:rPr lang="en-US" altLang="he-IL" sz="2800" i="1" dirty="0" err="1"/>
              <a:t>Liro</a:t>
            </a:r>
            <a:r>
              <a:rPr lang="en-US" altLang="he-IL" sz="2800" i="1" dirty="0"/>
              <a:t> </a:t>
            </a:r>
            <a:r>
              <a:rPr lang="en-US" altLang="he-IL" sz="2800" i="1" dirty="0" err="1"/>
              <a:t>archieven</a:t>
            </a:r>
            <a:r>
              <a:rPr lang="en-US" altLang="he-IL" sz="2800" dirty="0"/>
              <a:t> (</a:t>
            </a:r>
            <a:r>
              <a:rPr lang="en-US" altLang="he-IL" sz="2800" dirty="0" err="1"/>
              <a:t>Lipman</a:t>
            </a:r>
            <a:r>
              <a:rPr lang="en-US" altLang="he-IL" sz="2800" dirty="0"/>
              <a:t> &amp; Rosenthal), de </a:t>
            </a:r>
            <a:r>
              <a:rPr lang="en-US" altLang="he-IL" sz="2800" dirty="0" err="1"/>
              <a:t>z.g</a:t>
            </a:r>
            <a:r>
              <a:rPr lang="en-US" altLang="he-IL" sz="2800" dirty="0"/>
              <a:t>. </a:t>
            </a:r>
            <a:r>
              <a:rPr lang="en-US" altLang="he-IL" sz="2800" dirty="0" err="1"/>
              <a:t>roofbank</a:t>
            </a:r>
            <a:r>
              <a:rPr lang="en-US" altLang="he-IL" sz="2800" dirty="0"/>
              <a:t>, </a:t>
            </a:r>
            <a:r>
              <a:rPr lang="en-US" altLang="he-IL" sz="2800" dirty="0" err="1"/>
              <a:t>gevonden</a:t>
            </a:r>
            <a:r>
              <a:rPr lang="en-US" altLang="he-IL" sz="2800" dirty="0"/>
              <a:t>.                                          </a:t>
            </a:r>
            <a:r>
              <a:rPr lang="en-US" altLang="he-IL" sz="2800" i="1" dirty="0">
                <a:cs typeface="Miriam" panose="020B0502050101010101" pitchFamily="34" charset="-79"/>
              </a:rPr>
              <a:t>CJO </a:t>
            </a:r>
            <a:r>
              <a:rPr lang="en-US" altLang="he-IL" sz="2800" dirty="0">
                <a:cs typeface="Miriam" panose="020B0502050101010101" pitchFamily="34" charset="-79"/>
              </a:rPr>
              <a:t>(</a:t>
            </a:r>
            <a:r>
              <a:rPr lang="en-US" altLang="he-IL" sz="2800" dirty="0" err="1">
                <a:cs typeface="Miriam" panose="020B0502050101010101" pitchFamily="34" charset="-79"/>
              </a:rPr>
              <a:t>Centraal</a:t>
            </a:r>
            <a:r>
              <a:rPr lang="en-US" altLang="he-IL" sz="2800" dirty="0">
                <a:cs typeface="Miriam" panose="020B0502050101010101" pitchFamily="34" charset="-79"/>
              </a:rPr>
              <a:t> </a:t>
            </a:r>
            <a:r>
              <a:rPr lang="en-US" altLang="he-IL" sz="2800" dirty="0" err="1">
                <a:cs typeface="Miriam" panose="020B0502050101010101" pitchFamily="34" charset="-79"/>
              </a:rPr>
              <a:t>Joods</a:t>
            </a:r>
            <a:r>
              <a:rPr lang="en-US" altLang="he-IL" sz="2800" dirty="0">
                <a:cs typeface="Miriam" panose="020B0502050101010101" pitchFamily="34" charset="-79"/>
              </a:rPr>
              <a:t> </a:t>
            </a:r>
            <a:r>
              <a:rPr lang="en-US" altLang="he-IL" sz="2800" dirty="0" err="1">
                <a:cs typeface="Miriam" panose="020B0502050101010101" pitchFamily="34" charset="-79"/>
              </a:rPr>
              <a:t>Overleg</a:t>
            </a:r>
            <a:r>
              <a:rPr lang="en-US" altLang="he-IL" sz="2800" dirty="0">
                <a:cs typeface="Miriam" panose="020B0502050101010101" pitchFamily="34" charset="-79"/>
              </a:rPr>
              <a:t>) </a:t>
            </a:r>
            <a:r>
              <a:rPr lang="en-US" altLang="he-IL" sz="2800" dirty="0" err="1">
                <a:cs typeface="Miriam" panose="020B0502050101010101" pitchFamily="34" charset="-79"/>
              </a:rPr>
              <a:t>opgericht</a:t>
            </a:r>
            <a:r>
              <a:rPr lang="en-US" altLang="he-IL" sz="2800" dirty="0">
                <a:cs typeface="Miriam" panose="020B0502050101010101" pitchFamily="34" charset="-79"/>
              </a:rPr>
              <a:t> </a:t>
            </a:r>
            <a:r>
              <a:rPr lang="en-US" altLang="he-IL" sz="2800" dirty="0" err="1">
                <a:cs typeface="Miriam" panose="020B0502050101010101" pitchFamily="34" charset="-79"/>
              </a:rPr>
              <a:t>korte</a:t>
            </a:r>
            <a:r>
              <a:rPr lang="en-US" altLang="he-IL" sz="2800" dirty="0">
                <a:cs typeface="Miriam" panose="020B0502050101010101" pitchFamily="34" charset="-79"/>
              </a:rPr>
              <a:t> </a:t>
            </a:r>
            <a:r>
              <a:rPr lang="en-US" altLang="he-IL" sz="2800" dirty="0" err="1">
                <a:cs typeface="Miriam" panose="020B0502050101010101" pitchFamily="34" charset="-79"/>
              </a:rPr>
              <a:t>tijd</a:t>
            </a:r>
            <a:r>
              <a:rPr lang="en-US" altLang="he-IL" sz="2800" dirty="0">
                <a:cs typeface="Miriam" panose="020B0502050101010101" pitchFamily="34" charset="-79"/>
              </a:rPr>
              <a:t> </a:t>
            </a:r>
            <a:r>
              <a:rPr lang="en-US" altLang="he-IL" sz="2800" dirty="0" err="1">
                <a:cs typeface="Miriam" panose="020B0502050101010101" pitchFamily="34" charset="-79"/>
              </a:rPr>
              <a:t>voordat</a:t>
            </a:r>
            <a:r>
              <a:rPr lang="en-US" altLang="he-IL" sz="2800" dirty="0">
                <a:cs typeface="Miriam" panose="020B0502050101010101" pitchFamily="34" charset="-79"/>
              </a:rPr>
              <a:t> de </a:t>
            </a:r>
            <a:r>
              <a:rPr lang="en-US" altLang="he-IL" sz="2800" dirty="0" err="1">
                <a:cs typeface="Miriam" panose="020B0502050101010101" pitchFamily="34" charset="-79"/>
              </a:rPr>
              <a:t>Liro</a:t>
            </a:r>
            <a:r>
              <a:rPr lang="en-US" altLang="he-IL" sz="2800" dirty="0">
                <a:cs typeface="Miriam" panose="020B0502050101010101" pitchFamily="34" charset="-79"/>
              </a:rPr>
              <a:t> </a:t>
            </a:r>
            <a:r>
              <a:rPr lang="en-US" altLang="he-IL" sz="2800" dirty="0" err="1">
                <a:cs typeface="Miriam" panose="020B0502050101010101" pitchFamily="34" charset="-79"/>
              </a:rPr>
              <a:t>archieven</a:t>
            </a:r>
            <a:r>
              <a:rPr lang="en-US" altLang="he-IL" sz="2800" dirty="0">
                <a:cs typeface="Miriam" panose="020B0502050101010101" pitchFamily="34" charset="-79"/>
              </a:rPr>
              <a:t> </a:t>
            </a:r>
            <a:r>
              <a:rPr lang="en-US" altLang="he-IL" sz="2800" dirty="0" err="1">
                <a:cs typeface="Miriam" panose="020B0502050101010101" pitchFamily="34" charset="-79"/>
              </a:rPr>
              <a:t>aan</a:t>
            </a:r>
            <a:r>
              <a:rPr lang="en-US" altLang="he-IL" sz="2800" dirty="0">
                <a:cs typeface="Miriam" panose="020B0502050101010101" pitchFamily="34" charset="-79"/>
              </a:rPr>
              <a:t> het </a:t>
            </a:r>
            <a:r>
              <a:rPr lang="en-US" altLang="he-IL" sz="2800" dirty="0" err="1">
                <a:cs typeface="Miriam" panose="020B0502050101010101" pitchFamily="34" charset="-79"/>
              </a:rPr>
              <a:t>licht</a:t>
            </a:r>
            <a:r>
              <a:rPr lang="en-US" altLang="he-IL" sz="2800" dirty="0">
                <a:cs typeface="Miriam" panose="020B0502050101010101" pitchFamily="34" charset="-79"/>
              </a:rPr>
              <a:t> </a:t>
            </a:r>
            <a:r>
              <a:rPr lang="en-US" altLang="he-IL" sz="2800" dirty="0" err="1">
                <a:cs typeface="Miriam" panose="020B0502050101010101" pitchFamily="34" charset="-79"/>
              </a:rPr>
              <a:t>kwamen</a:t>
            </a:r>
            <a:r>
              <a:rPr lang="en-US" altLang="he-IL" sz="2800" dirty="0">
                <a:cs typeface="Miriam" panose="020B0502050101010101" pitchFamily="34" charset="-79"/>
              </a:rPr>
              <a:t>, zag nu </a:t>
            </a:r>
            <a:r>
              <a:rPr lang="en-US" altLang="he-IL" sz="2800" dirty="0" err="1">
                <a:cs typeface="Miriam" panose="020B0502050101010101" pitchFamily="34" charset="-79"/>
              </a:rPr>
              <a:t>als</a:t>
            </a:r>
            <a:r>
              <a:rPr lang="en-US" altLang="he-IL" sz="2800" dirty="0">
                <a:cs typeface="Miriam" panose="020B0502050101010101" pitchFamily="34" charset="-79"/>
              </a:rPr>
              <a:t> </a:t>
            </a:r>
            <a:r>
              <a:rPr lang="en-US" altLang="he-IL" sz="2800" dirty="0" err="1">
                <a:cs typeface="Miriam" panose="020B0502050101010101" pitchFamily="34" charset="-79"/>
              </a:rPr>
              <a:t>belangrijkste</a:t>
            </a:r>
            <a:r>
              <a:rPr lang="en-US" altLang="he-IL" sz="2800" dirty="0">
                <a:cs typeface="Miriam" panose="020B0502050101010101" pitchFamily="34" charset="-79"/>
              </a:rPr>
              <a:t> </a:t>
            </a:r>
            <a:r>
              <a:rPr lang="en-US" altLang="he-IL" sz="2800" dirty="0" err="1">
                <a:cs typeface="Miriam" panose="020B0502050101010101" pitchFamily="34" charset="-79"/>
              </a:rPr>
              <a:t>taak</a:t>
            </a:r>
            <a:r>
              <a:rPr lang="en-US" altLang="he-IL" sz="2800" dirty="0">
                <a:cs typeface="Miriam" panose="020B0502050101010101" pitchFamily="34" charset="-79"/>
              </a:rPr>
              <a:t> de WO II </a:t>
            </a:r>
            <a:r>
              <a:rPr lang="en-US" altLang="he-IL" sz="2800" dirty="0" err="1">
                <a:cs typeface="Miriam" panose="020B0502050101010101" pitchFamily="34" charset="-79"/>
              </a:rPr>
              <a:t>Tegoeden</a:t>
            </a:r>
            <a:r>
              <a:rPr lang="en-US" altLang="he-IL" sz="2800" dirty="0">
                <a:cs typeface="Miriam" panose="020B0502050101010101" pitchFamily="34" charset="-79"/>
              </a:rPr>
              <a:t>.</a:t>
            </a:r>
          </a:p>
          <a:p>
            <a:r>
              <a:rPr lang="en-US" altLang="he-IL" sz="2800" dirty="0">
                <a:cs typeface="Miriam" panose="020B0502050101010101" pitchFamily="34" charset="-79"/>
              </a:rPr>
              <a:t>Na de </a:t>
            </a:r>
            <a:r>
              <a:rPr lang="en-US" altLang="he-IL" sz="2800" i="1" dirty="0">
                <a:cs typeface="Miriam" panose="020B0502050101010101" pitchFamily="34" charset="-79"/>
              </a:rPr>
              <a:t>4e </a:t>
            </a:r>
            <a:r>
              <a:rPr lang="en-US" altLang="he-IL" sz="2800" i="1" dirty="0" err="1">
                <a:cs typeface="Miriam" panose="020B0502050101010101" pitchFamily="34" charset="-79"/>
              </a:rPr>
              <a:t>goudtranche</a:t>
            </a:r>
            <a:r>
              <a:rPr lang="en-US" altLang="he-IL" sz="2800" dirty="0">
                <a:cs typeface="Miriam" panose="020B0502050101010101" pitchFamily="34" charset="-79"/>
              </a:rPr>
              <a:t> </a:t>
            </a:r>
            <a:r>
              <a:rPr lang="en-US" altLang="he-IL" sz="2800" dirty="0" err="1">
                <a:cs typeface="Miriam" panose="020B0502050101010101" pitchFamily="34" charset="-79"/>
              </a:rPr>
              <a:t>bestond</a:t>
            </a:r>
            <a:r>
              <a:rPr lang="en-US" altLang="he-IL" sz="2800" dirty="0">
                <a:cs typeface="Miriam" panose="020B0502050101010101" pitchFamily="34" charset="-79"/>
              </a:rPr>
              <a:t> </a:t>
            </a:r>
            <a:r>
              <a:rPr lang="en-US" altLang="he-IL" sz="2800" dirty="0" err="1">
                <a:cs typeface="Miriam" panose="020B0502050101010101" pitchFamily="34" charset="-79"/>
              </a:rPr>
              <a:t>er</a:t>
            </a:r>
            <a:r>
              <a:rPr lang="en-US" altLang="he-IL" sz="2800" dirty="0">
                <a:cs typeface="Miriam" panose="020B0502050101010101" pitchFamily="34" charset="-79"/>
              </a:rPr>
              <a:t> in Israel </a:t>
            </a:r>
            <a:r>
              <a:rPr lang="en-US" altLang="he-IL" sz="2800" dirty="0" err="1">
                <a:cs typeface="Miriam" panose="020B0502050101010101" pitchFamily="34" charset="-79"/>
              </a:rPr>
              <a:t>behoefte</a:t>
            </a:r>
            <a:r>
              <a:rPr lang="en-US" altLang="he-IL" sz="2800" dirty="0">
                <a:cs typeface="Miriam" panose="020B0502050101010101" pitchFamily="34" charset="-79"/>
              </a:rPr>
              <a:t> om </a:t>
            </a:r>
            <a:r>
              <a:rPr lang="en-US" altLang="he-IL" sz="2800" dirty="0" err="1">
                <a:cs typeface="Miriam" panose="020B0502050101010101" pitchFamily="34" charset="-79"/>
              </a:rPr>
              <a:t>inspraak</a:t>
            </a:r>
            <a:r>
              <a:rPr lang="en-US" altLang="he-IL" sz="2800" dirty="0">
                <a:cs typeface="Miriam" panose="020B0502050101010101" pitchFamily="34" charset="-79"/>
              </a:rPr>
              <a:t> </a:t>
            </a:r>
            <a:r>
              <a:rPr lang="en-US" altLang="he-IL" sz="2800" dirty="0" err="1">
                <a:cs typeface="Miriam" panose="020B0502050101010101" pitchFamily="34" charset="-79"/>
              </a:rPr>
              <a:t>te</a:t>
            </a:r>
            <a:r>
              <a:rPr lang="en-US" altLang="he-IL" sz="2800" dirty="0">
                <a:cs typeface="Miriam" panose="020B0502050101010101" pitchFamily="34" charset="-79"/>
              </a:rPr>
              <a:t> </a:t>
            </a:r>
            <a:r>
              <a:rPr lang="en-US" altLang="he-IL" sz="2800" dirty="0" err="1">
                <a:cs typeface="Miriam" panose="020B0502050101010101" pitchFamily="34" charset="-79"/>
              </a:rPr>
              <a:t>hebben</a:t>
            </a:r>
            <a:r>
              <a:rPr lang="en-US" altLang="he-IL" sz="2800" dirty="0">
                <a:cs typeface="Miriam" panose="020B0502050101010101" pitchFamily="34" charset="-79"/>
              </a:rPr>
              <a:t>. </a:t>
            </a:r>
            <a:r>
              <a:rPr lang="en-US" altLang="he-IL" sz="2800" dirty="0" err="1">
                <a:cs typeface="Miriam" panose="020B0502050101010101" pitchFamily="34" charset="-79"/>
              </a:rPr>
              <a:t>Resultaat</a:t>
            </a:r>
            <a:r>
              <a:rPr lang="en-US" altLang="he-IL" sz="2800" dirty="0">
                <a:cs typeface="Miriam" panose="020B0502050101010101" pitchFamily="34" charset="-79"/>
              </a:rPr>
              <a:t> – </a:t>
            </a:r>
            <a:r>
              <a:rPr lang="en-US" altLang="he-IL" sz="2800" i="1" dirty="0">
                <a:cs typeface="Miriam" panose="020B0502050101010101" pitchFamily="34" charset="-79"/>
              </a:rPr>
              <a:t>Platform-IL</a:t>
            </a:r>
            <a:r>
              <a:rPr lang="en-US" altLang="he-IL" sz="2800" dirty="0">
                <a:cs typeface="Miriam" panose="020B0502050101010101" pitchFamily="34" charset="-79"/>
              </a:rPr>
              <a:t>.</a:t>
            </a:r>
          </a:p>
          <a:p>
            <a:r>
              <a:rPr lang="en-US" altLang="he-IL" sz="2800" dirty="0" err="1">
                <a:cs typeface="Miriam" panose="020B0502050101010101" pitchFamily="34" charset="-79"/>
              </a:rPr>
              <a:t>Conclusies</a:t>
            </a:r>
            <a:r>
              <a:rPr lang="en-US" altLang="he-IL" sz="2800" dirty="0">
                <a:cs typeface="Miriam" panose="020B0502050101010101" pitchFamily="34" charset="-79"/>
              </a:rPr>
              <a:t> </a:t>
            </a:r>
            <a:r>
              <a:rPr lang="en-US" altLang="he-IL" sz="2800" dirty="0" err="1">
                <a:cs typeface="Miriam" panose="020B0502050101010101" pitchFamily="34" charset="-79"/>
              </a:rPr>
              <a:t>en</a:t>
            </a:r>
            <a:r>
              <a:rPr lang="en-US" altLang="he-IL" sz="2800" dirty="0">
                <a:cs typeface="Miriam" panose="020B0502050101010101" pitchFamily="34" charset="-79"/>
              </a:rPr>
              <a:t> </a:t>
            </a:r>
            <a:r>
              <a:rPr lang="en-US" altLang="he-IL" sz="2800" dirty="0" err="1">
                <a:cs typeface="Miriam" panose="020B0502050101010101" pitchFamily="34" charset="-79"/>
              </a:rPr>
              <a:t>aanbevelingen</a:t>
            </a:r>
            <a:r>
              <a:rPr lang="en-US" altLang="he-IL" sz="2800" dirty="0">
                <a:cs typeface="Miriam" panose="020B0502050101010101" pitchFamily="34" charset="-79"/>
              </a:rPr>
              <a:t> van de </a:t>
            </a:r>
            <a:r>
              <a:rPr lang="en-US" altLang="he-IL" sz="2800" i="1" dirty="0" err="1">
                <a:cs typeface="Miriam" panose="020B0502050101010101" pitchFamily="34" charset="-79"/>
              </a:rPr>
              <a:t>commissies-Kordes</a:t>
            </a:r>
            <a:r>
              <a:rPr lang="en-US" altLang="he-IL" sz="2800" i="1" dirty="0">
                <a:cs typeface="Miriam" panose="020B0502050101010101" pitchFamily="34" charset="-79"/>
              </a:rPr>
              <a:t>, -</a:t>
            </a:r>
            <a:r>
              <a:rPr lang="en-US" altLang="he-IL" sz="2800" i="1" dirty="0" err="1">
                <a:cs typeface="Miriam" panose="020B0502050101010101" pitchFamily="34" charset="-79"/>
              </a:rPr>
              <a:t>Scholten</a:t>
            </a:r>
            <a:r>
              <a:rPr lang="en-US" altLang="he-IL" sz="2800" i="1" dirty="0">
                <a:cs typeface="Miriam" panose="020B0502050101010101" pitchFamily="34" charset="-79"/>
              </a:rPr>
              <a:t> </a:t>
            </a:r>
            <a:r>
              <a:rPr lang="en-US" altLang="he-IL" sz="2800" i="1" dirty="0" err="1">
                <a:cs typeface="Miriam" panose="020B0502050101010101" pitchFamily="34" charset="-79"/>
              </a:rPr>
              <a:t>en</a:t>
            </a:r>
            <a:r>
              <a:rPr lang="en-US" altLang="he-IL" sz="2800" i="1" dirty="0">
                <a:cs typeface="Miriam" panose="020B0502050101010101" pitchFamily="34" charset="-79"/>
              </a:rPr>
              <a:t> -Van </a:t>
            </a:r>
            <a:r>
              <a:rPr lang="en-US" altLang="he-IL" sz="2800" i="1" dirty="0" err="1">
                <a:cs typeface="Miriam" panose="020B0502050101010101" pitchFamily="34" charset="-79"/>
              </a:rPr>
              <a:t>Kemenade</a:t>
            </a:r>
            <a:r>
              <a:rPr lang="en-US" altLang="he-IL" sz="2800" dirty="0">
                <a:cs typeface="Miriam" panose="020B0502050101010101" pitchFamily="34" charset="-79"/>
              </a:rPr>
              <a:t> </a:t>
            </a:r>
            <a:r>
              <a:rPr lang="en-US" altLang="he-IL" sz="2800" dirty="0" err="1">
                <a:cs typeface="Miriam" panose="020B0502050101010101" pitchFamily="34" charset="-79"/>
              </a:rPr>
              <a:t>kwamen</a:t>
            </a:r>
            <a:r>
              <a:rPr lang="en-US" altLang="he-IL" sz="2800" dirty="0">
                <a:cs typeface="Miriam" panose="020B0502050101010101" pitchFamily="34" charset="-79"/>
              </a:rPr>
              <a:t> </a:t>
            </a:r>
            <a:r>
              <a:rPr lang="en-US" altLang="he-IL" sz="2800" dirty="0" smtClean="0">
                <a:cs typeface="Miriam" panose="020B0502050101010101" pitchFamily="34" charset="-79"/>
              </a:rPr>
              <a:t>begin </a:t>
            </a:r>
            <a:r>
              <a:rPr lang="en-US" altLang="he-IL" sz="2800" dirty="0" err="1" smtClean="0">
                <a:cs typeface="Miriam" panose="020B0502050101010101" pitchFamily="34" charset="-79"/>
              </a:rPr>
              <a:t>deze</a:t>
            </a:r>
            <a:r>
              <a:rPr lang="en-US" altLang="he-IL" sz="2800" dirty="0" smtClean="0">
                <a:cs typeface="Miriam" panose="020B0502050101010101" pitchFamily="34" charset="-79"/>
              </a:rPr>
              <a:t> </a:t>
            </a:r>
            <a:r>
              <a:rPr lang="en-US" altLang="he-IL" sz="2800" dirty="0" err="1" smtClean="0">
                <a:cs typeface="Miriam" panose="020B0502050101010101" pitchFamily="34" charset="-79"/>
              </a:rPr>
              <a:t>eeuw</a:t>
            </a:r>
            <a:r>
              <a:rPr lang="en-US" altLang="he-IL" sz="2800" dirty="0" smtClean="0">
                <a:cs typeface="Miriam" panose="020B0502050101010101" pitchFamily="34" charset="-79"/>
              </a:rPr>
              <a:t> (12 </a:t>
            </a:r>
            <a:r>
              <a:rPr lang="en-US" altLang="he-IL" sz="2800" dirty="0" err="1" smtClean="0">
                <a:cs typeface="Miriam" panose="020B0502050101010101" pitchFamily="34" charset="-79"/>
              </a:rPr>
              <a:t>januari</a:t>
            </a:r>
            <a:r>
              <a:rPr lang="en-US" altLang="he-IL" sz="2800" dirty="0" smtClean="0">
                <a:cs typeface="Miriam" panose="020B0502050101010101" pitchFamily="34" charset="-79"/>
              </a:rPr>
              <a:t> 2000) </a:t>
            </a:r>
            <a:r>
              <a:rPr lang="en-US" altLang="he-IL" sz="2800" dirty="0" err="1" smtClean="0">
                <a:cs typeface="Miriam" panose="020B0502050101010101" pitchFamily="34" charset="-79"/>
              </a:rPr>
              <a:t>beschikbaar</a:t>
            </a:r>
            <a:r>
              <a:rPr lang="en-US" altLang="he-IL" sz="2800" dirty="0" smtClean="0">
                <a:cs typeface="Miriam" panose="020B0502050101010101" pitchFamily="34" charset="-79"/>
              </a:rPr>
              <a:t>.</a:t>
            </a:r>
            <a:endParaRPr lang="en-US" altLang="he-IL" sz="2800" dirty="0">
              <a:cs typeface="Miriam" panose="020B0502050101010101" pitchFamily="34" charset="-79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338362-1182-4BD4-A211-D50DF113152A}" type="slidenum">
              <a:rPr lang="he-IL" altLang="en-US"/>
              <a:pPr/>
              <a:t>7</a:t>
            </a:fld>
            <a:endParaRPr lang="en-US" altLang="en-US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179513"/>
          </a:xfrm>
        </p:spPr>
        <p:txBody>
          <a:bodyPr/>
          <a:lstStyle/>
          <a:p>
            <a:r>
              <a:rPr lang="en-US" altLang="he-IL" sz="4000" b="1">
                <a:solidFill>
                  <a:schemeClr val="accent2"/>
                </a:solidFill>
              </a:rPr>
              <a:t>WO II Tegoeden (Maror-gelden)</a:t>
            </a:r>
            <a:r>
              <a:rPr lang="en-US" altLang="he-IL" sz="2000" b="1">
                <a:solidFill>
                  <a:schemeClr val="accent2"/>
                </a:solidFill>
              </a:rPr>
              <a:t/>
            </a:r>
            <a:br>
              <a:rPr lang="en-US" altLang="he-IL" sz="2000" b="1">
                <a:solidFill>
                  <a:schemeClr val="accent2"/>
                </a:solidFill>
              </a:rPr>
            </a:br>
            <a:r>
              <a:rPr lang="en-US" altLang="he-IL" sz="2000">
                <a:solidFill>
                  <a:schemeClr val="accent2"/>
                </a:solidFill>
              </a:rPr>
              <a:t>Verdeling vanaf</a:t>
            </a:r>
            <a:r>
              <a:rPr lang="en-US" altLang="he-IL" sz="2000" b="1">
                <a:solidFill>
                  <a:schemeClr val="accent2"/>
                </a:solidFill>
              </a:rPr>
              <a:t> </a:t>
            </a:r>
            <a:r>
              <a:rPr lang="en-US" altLang="he-IL" sz="2000">
                <a:solidFill>
                  <a:schemeClr val="accent2"/>
                </a:solidFill>
              </a:rPr>
              <a:t>2000 tot heden</a:t>
            </a:r>
            <a:endParaRPr lang="en-US" altLang="he-IL" sz="4000">
              <a:solidFill>
                <a:schemeClr val="accent2"/>
              </a:solidFill>
            </a:endParaRP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4313"/>
            <a:ext cx="7772400" cy="4680991"/>
          </a:xfrm>
        </p:spPr>
        <p:txBody>
          <a:bodyPr/>
          <a:lstStyle/>
          <a:p>
            <a:pPr marL="609600" indent="-609600">
              <a:buFontTx/>
              <a:buNone/>
            </a:pPr>
            <a:r>
              <a:rPr lang="en-US" altLang="he-IL" sz="2800" dirty="0">
                <a:cs typeface="Miriam" panose="020B0502050101010101" pitchFamily="34" charset="-79"/>
              </a:rPr>
              <a:t>De </a:t>
            </a:r>
            <a:r>
              <a:rPr lang="en-US" altLang="he-IL" sz="2800" dirty="0" err="1">
                <a:cs typeface="Miriam" panose="020B0502050101010101" pitchFamily="34" charset="-79"/>
              </a:rPr>
              <a:t>Maror-gelden</a:t>
            </a:r>
            <a:r>
              <a:rPr lang="en-US" altLang="he-IL" sz="2800" dirty="0">
                <a:cs typeface="Miriam" panose="020B0502050101010101" pitchFamily="34" charset="-79"/>
              </a:rPr>
              <a:t> </a:t>
            </a:r>
            <a:r>
              <a:rPr lang="en-US" altLang="he-IL" sz="2800" dirty="0" err="1">
                <a:cs typeface="Miriam" panose="020B0502050101010101" pitchFamily="34" charset="-79"/>
              </a:rPr>
              <a:t>zijn</a:t>
            </a:r>
            <a:r>
              <a:rPr lang="en-US" altLang="he-IL" sz="2800" dirty="0">
                <a:cs typeface="Miriam" panose="020B0502050101010101" pitchFamily="34" charset="-79"/>
              </a:rPr>
              <a:t> </a:t>
            </a:r>
            <a:r>
              <a:rPr lang="en-US" altLang="he-IL" sz="2800" dirty="0" err="1">
                <a:cs typeface="Miriam" panose="020B0502050101010101" pitchFamily="34" charset="-79"/>
              </a:rPr>
              <a:t>afkomstig</a:t>
            </a:r>
            <a:r>
              <a:rPr lang="en-US" altLang="he-IL" sz="2800" dirty="0">
                <a:cs typeface="Miriam" panose="020B0502050101010101" pitchFamily="34" charset="-79"/>
              </a:rPr>
              <a:t> van de </a:t>
            </a:r>
            <a:r>
              <a:rPr lang="en-US" altLang="he-IL" sz="2800" dirty="0" err="1">
                <a:cs typeface="Miriam" panose="020B0502050101010101" pitchFamily="34" charset="-79"/>
              </a:rPr>
              <a:t>overheid</a:t>
            </a:r>
            <a:r>
              <a:rPr lang="en-US" altLang="he-IL" sz="2800" dirty="0">
                <a:cs typeface="Miriam" panose="020B0502050101010101" pitchFamily="34" charset="-79"/>
              </a:rPr>
              <a:t> </a:t>
            </a:r>
            <a:r>
              <a:rPr lang="en-US" altLang="he-IL" sz="2800" dirty="0" err="1">
                <a:cs typeface="Miriam" panose="020B0502050101010101" pitchFamily="34" charset="-79"/>
              </a:rPr>
              <a:t>en</a:t>
            </a:r>
            <a:r>
              <a:rPr lang="en-US" altLang="he-IL" sz="2800" dirty="0">
                <a:cs typeface="Miriam" panose="020B0502050101010101" pitchFamily="34" charset="-79"/>
              </a:rPr>
              <a:t> de private sector </a:t>
            </a:r>
            <a:r>
              <a:rPr lang="en-US" altLang="he-IL" sz="2800" dirty="0" err="1">
                <a:cs typeface="Miriam" panose="020B0502050101010101" pitchFamily="34" charset="-79"/>
              </a:rPr>
              <a:t>en</a:t>
            </a:r>
            <a:r>
              <a:rPr lang="en-US" altLang="he-IL" sz="2800" dirty="0">
                <a:cs typeface="Miriam" panose="020B0502050101010101" pitchFamily="34" charset="-79"/>
              </a:rPr>
              <a:t> </a:t>
            </a:r>
            <a:r>
              <a:rPr lang="en-US" altLang="he-IL" sz="2800" dirty="0" err="1">
                <a:cs typeface="Miriam" panose="020B0502050101010101" pitchFamily="34" charset="-79"/>
              </a:rPr>
              <a:t>moeten</a:t>
            </a:r>
            <a:r>
              <a:rPr lang="en-US" altLang="he-IL" sz="2800" dirty="0">
                <a:cs typeface="Miriam" panose="020B0502050101010101" pitchFamily="34" charset="-79"/>
              </a:rPr>
              <a:t> </a:t>
            </a:r>
            <a:r>
              <a:rPr lang="en-US" altLang="he-IL" sz="2800" dirty="0" err="1">
                <a:cs typeface="Miriam" panose="020B0502050101010101" pitchFamily="34" charset="-79"/>
              </a:rPr>
              <a:t>gescheiden</a:t>
            </a:r>
            <a:r>
              <a:rPr lang="en-US" altLang="he-IL" sz="2800" dirty="0">
                <a:cs typeface="Miriam" panose="020B0502050101010101" pitchFamily="34" charset="-79"/>
              </a:rPr>
              <a:t> </a:t>
            </a:r>
            <a:r>
              <a:rPr lang="en-US" altLang="he-IL" sz="2800" dirty="0" err="1">
                <a:cs typeface="Miriam" panose="020B0502050101010101" pitchFamily="34" charset="-79"/>
              </a:rPr>
              <a:t>blijven</a:t>
            </a:r>
            <a:r>
              <a:rPr lang="en-US" altLang="he-IL" sz="2800" dirty="0">
                <a:cs typeface="Miriam" panose="020B0502050101010101" pitchFamily="34" charset="-79"/>
              </a:rPr>
              <a:t>.</a:t>
            </a:r>
          </a:p>
          <a:p>
            <a:pPr marL="609600" indent="-609600"/>
            <a:r>
              <a:rPr lang="en-US" altLang="he-IL" dirty="0" err="1">
                <a:cs typeface="Miriam" panose="020B0502050101010101" pitchFamily="34" charset="-79"/>
              </a:rPr>
              <a:t>P</a:t>
            </a:r>
            <a:r>
              <a:rPr lang="en-US" altLang="he-IL" sz="2800" dirty="0" err="1">
                <a:cs typeface="Miriam" panose="020B0502050101010101" pitchFamily="34" charset="-79"/>
              </a:rPr>
              <a:t>ublieke</a:t>
            </a:r>
            <a:r>
              <a:rPr lang="en-US" altLang="he-IL" dirty="0">
                <a:cs typeface="Miriam" panose="020B0502050101010101" pitchFamily="34" charset="-79"/>
              </a:rPr>
              <a:t> </a:t>
            </a:r>
            <a:r>
              <a:rPr lang="en-US" altLang="he-IL" sz="2800" dirty="0" err="1">
                <a:cs typeface="Miriam" panose="020B0502050101010101" pitchFamily="34" charset="-79"/>
              </a:rPr>
              <a:t>gelden</a:t>
            </a:r>
            <a:r>
              <a:rPr lang="en-US" altLang="he-IL" dirty="0">
                <a:cs typeface="Miriam" panose="020B0502050101010101" pitchFamily="34" charset="-79"/>
              </a:rPr>
              <a:t> – </a:t>
            </a:r>
            <a:r>
              <a:rPr lang="en-US" altLang="he-IL" sz="2800" dirty="0" smtClean="0">
                <a:cs typeface="Miriam" panose="020B0502050101010101" pitchFamily="34" charset="-79"/>
              </a:rPr>
              <a:t>SMO/SAMO </a:t>
            </a:r>
            <a:r>
              <a:rPr lang="en-US" altLang="he-IL" sz="1800" dirty="0" err="1">
                <a:cs typeface="Miriam" panose="020B0502050101010101" pitchFamily="34" charset="-79"/>
              </a:rPr>
              <a:t>Rijksoverheid</a:t>
            </a:r>
            <a:endParaRPr lang="en-US" altLang="he-IL" sz="2800" dirty="0">
              <a:cs typeface="Miriam" panose="020B0502050101010101" pitchFamily="34" charset="-79"/>
            </a:endParaRPr>
          </a:p>
          <a:p>
            <a:pPr marL="609600" indent="-609600"/>
            <a:r>
              <a:rPr lang="en-US" altLang="he-IL" dirty="0">
                <a:cs typeface="Miriam" panose="020B0502050101010101" pitchFamily="34" charset="-79"/>
              </a:rPr>
              <a:t>P</a:t>
            </a:r>
            <a:r>
              <a:rPr lang="en-US" altLang="he-IL" sz="2800" dirty="0">
                <a:cs typeface="Miriam" panose="020B0502050101010101" pitchFamily="34" charset="-79"/>
              </a:rPr>
              <a:t>rivate</a:t>
            </a:r>
            <a:r>
              <a:rPr lang="en-US" altLang="he-IL" dirty="0">
                <a:cs typeface="Miriam" panose="020B0502050101010101" pitchFamily="34" charset="-79"/>
              </a:rPr>
              <a:t> </a:t>
            </a:r>
            <a:r>
              <a:rPr lang="en-US" altLang="he-IL" sz="2800" dirty="0" err="1">
                <a:cs typeface="Miriam" panose="020B0502050101010101" pitchFamily="34" charset="-79"/>
              </a:rPr>
              <a:t>gelden</a:t>
            </a:r>
            <a:r>
              <a:rPr lang="en-US" altLang="he-IL" sz="2800" dirty="0">
                <a:cs typeface="Miriam" panose="020B0502050101010101" pitchFamily="34" charset="-79"/>
              </a:rPr>
              <a:t> – SIM </a:t>
            </a:r>
            <a:r>
              <a:rPr lang="en-US" altLang="he-IL" sz="1800" dirty="0" err="1">
                <a:cs typeface="Miriam" panose="020B0502050101010101" pitchFamily="34" charset="-79"/>
              </a:rPr>
              <a:t>Verzekeraars</a:t>
            </a:r>
            <a:r>
              <a:rPr lang="en-US" altLang="he-IL" sz="1800" dirty="0">
                <a:cs typeface="Miriam" panose="020B0502050101010101" pitchFamily="34" charset="-79"/>
              </a:rPr>
              <a:t>, </a:t>
            </a:r>
            <a:r>
              <a:rPr lang="en-US" altLang="he-IL" sz="1800" dirty="0" err="1">
                <a:cs typeface="Miriam" panose="020B0502050101010101" pitchFamily="34" charset="-79"/>
              </a:rPr>
              <a:t>Banken</a:t>
            </a:r>
            <a:r>
              <a:rPr lang="en-US" altLang="he-IL" sz="1800" dirty="0">
                <a:cs typeface="Miriam" panose="020B0502050101010101" pitchFamily="34" charset="-79"/>
              </a:rPr>
              <a:t> </a:t>
            </a:r>
            <a:r>
              <a:rPr lang="en-US" altLang="he-IL" sz="1800" dirty="0" err="1">
                <a:cs typeface="Miriam" panose="020B0502050101010101" pitchFamily="34" charset="-79"/>
              </a:rPr>
              <a:t>en</a:t>
            </a:r>
            <a:r>
              <a:rPr lang="en-US" altLang="he-IL" sz="1800" dirty="0">
                <a:cs typeface="Miriam" panose="020B0502050101010101" pitchFamily="34" charset="-79"/>
              </a:rPr>
              <a:t> </a:t>
            </a:r>
            <a:r>
              <a:rPr lang="en-US" altLang="he-IL" sz="1800" dirty="0" err="1">
                <a:cs typeface="Miriam" panose="020B0502050101010101" pitchFamily="34" charset="-79"/>
              </a:rPr>
              <a:t>EffectenBeurs</a:t>
            </a:r>
            <a:endParaRPr lang="en-US" altLang="he-IL" sz="2800" dirty="0">
              <a:cs typeface="Miriam" panose="020B0502050101010101" pitchFamily="34" charset="-79"/>
            </a:endParaRPr>
          </a:p>
          <a:p>
            <a:pPr marL="609600" indent="-609600">
              <a:buFontTx/>
              <a:buNone/>
            </a:pPr>
            <a:endParaRPr lang="en-US" altLang="he-IL" dirty="0">
              <a:cs typeface="Miriam" panose="020B0502050101010101" pitchFamily="34" charset="-79"/>
            </a:endParaRPr>
          </a:p>
          <a:p>
            <a:pPr marL="609600" indent="-609600">
              <a:buFontTx/>
              <a:buNone/>
            </a:pPr>
            <a:r>
              <a:rPr lang="en-US" altLang="he-IL" sz="2800" dirty="0" err="1">
                <a:cs typeface="Miriam" panose="020B0502050101010101" pitchFamily="34" charset="-79"/>
              </a:rPr>
              <a:t>Verdeling</a:t>
            </a:r>
            <a:r>
              <a:rPr lang="en-US" altLang="he-IL" sz="2800" dirty="0">
                <a:cs typeface="Miriam" panose="020B0502050101010101" pitchFamily="34" charset="-79"/>
              </a:rPr>
              <a:t> </a:t>
            </a:r>
            <a:r>
              <a:rPr lang="en-US" altLang="he-IL" sz="2800" dirty="0" err="1">
                <a:cs typeface="Miriam" panose="020B0502050101010101" pitchFamily="34" charset="-79"/>
              </a:rPr>
              <a:t>Maror-gelden</a:t>
            </a:r>
            <a:r>
              <a:rPr lang="en-US" altLang="he-IL" sz="2800" dirty="0">
                <a:cs typeface="Miriam" panose="020B0502050101010101" pitchFamily="34" charset="-79"/>
              </a:rPr>
              <a:t>:</a:t>
            </a:r>
          </a:p>
          <a:p>
            <a:pPr marL="609600" indent="-609600"/>
            <a:r>
              <a:rPr lang="en-US" altLang="he-IL" dirty="0" err="1">
                <a:cs typeface="Miriam" panose="020B0502050101010101" pitchFamily="34" charset="-79"/>
              </a:rPr>
              <a:t>I</a:t>
            </a:r>
            <a:r>
              <a:rPr lang="en-US" altLang="he-IL" sz="2800" dirty="0" err="1">
                <a:cs typeface="Miriam" panose="020B0502050101010101" pitchFamily="34" charset="-79"/>
              </a:rPr>
              <a:t>ndividuele</a:t>
            </a:r>
            <a:r>
              <a:rPr lang="en-US" altLang="he-IL" sz="2800" dirty="0">
                <a:cs typeface="Miriam" panose="020B0502050101010101" pitchFamily="34" charset="-79"/>
              </a:rPr>
              <a:t> </a:t>
            </a:r>
            <a:r>
              <a:rPr lang="en-US" altLang="he-IL" sz="2800" dirty="0" err="1">
                <a:cs typeface="Miriam" panose="020B0502050101010101" pitchFamily="34" charset="-79"/>
              </a:rPr>
              <a:t>uitkeringen</a:t>
            </a:r>
            <a:r>
              <a:rPr lang="en-US" altLang="he-IL" sz="2800" dirty="0">
                <a:cs typeface="Miriam" panose="020B0502050101010101" pitchFamily="34" charset="-79"/>
              </a:rPr>
              <a:t> (</a:t>
            </a:r>
            <a:r>
              <a:rPr lang="en-US" altLang="he-IL" sz="2800" dirty="0" err="1">
                <a:cs typeface="Miriam" panose="020B0502050101010101" pitchFamily="34" charset="-79"/>
              </a:rPr>
              <a:t>personen</a:t>
            </a:r>
            <a:r>
              <a:rPr lang="en-US" altLang="he-IL" sz="2800" dirty="0">
                <a:cs typeface="Miriam" panose="020B0502050101010101" pitchFamily="34" charset="-79"/>
              </a:rPr>
              <a:t>):</a:t>
            </a:r>
            <a:r>
              <a:rPr lang="en-US" altLang="he-IL" dirty="0">
                <a:cs typeface="Miriam" panose="020B0502050101010101" pitchFamily="34" charset="-79"/>
              </a:rPr>
              <a:t> </a:t>
            </a:r>
            <a:r>
              <a:rPr lang="en-US" altLang="he-IL" sz="2800" dirty="0" smtClean="0">
                <a:cs typeface="Miriam" panose="020B0502050101010101" pitchFamily="34" charset="-79"/>
              </a:rPr>
              <a:t>82%</a:t>
            </a:r>
            <a:endParaRPr lang="en-US" altLang="he-IL" sz="2800" dirty="0">
              <a:cs typeface="Miriam" panose="020B0502050101010101" pitchFamily="34" charset="-79"/>
            </a:endParaRPr>
          </a:p>
          <a:p>
            <a:pPr marL="609600" indent="-609600"/>
            <a:r>
              <a:rPr lang="en-US" altLang="he-IL" dirty="0" err="1">
                <a:cs typeface="Miriam" panose="020B0502050101010101" pitchFamily="34" charset="-79"/>
              </a:rPr>
              <a:t>U</a:t>
            </a:r>
            <a:r>
              <a:rPr lang="en-US" altLang="he-IL" sz="2800" dirty="0" err="1">
                <a:cs typeface="Miriam" panose="020B0502050101010101" pitchFamily="34" charset="-79"/>
              </a:rPr>
              <a:t>itkeringen</a:t>
            </a:r>
            <a:r>
              <a:rPr lang="en-US" altLang="he-IL" dirty="0">
                <a:cs typeface="Miriam" panose="020B0502050101010101" pitchFamily="34" charset="-79"/>
              </a:rPr>
              <a:t> </a:t>
            </a:r>
            <a:r>
              <a:rPr lang="en-US" altLang="he-IL" sz="2800" dirty="0" err="1">
                <a:cs typeface="Miriam" panose="020B0502050101010101" pitchFamily="34" charset="-79"/>
              </a:rPr>
              <a:t>aan</a:t>
            </a:r>
            <a:r>
              <a:rPr lang="en-US" altLang="he-IL" sz="2800" dirty="0">
                <a:cs typeface="Miriam" panose="020B0502050101010101" pitchFamily="34" charset="-79"/>
              </a:rPr>
              <a:t> </a:t>
            </a:r>
            <a:r>
              <a:rPr lang="en-US" altLang="he-IL" sz="2800" dirty="0" err="1">
                <a:cs typeface="Miriam" panose="020B0502050101010101" pitchFamily="34" charset="-79"/>
              </a:rPr>
              <a:t>collectieve</a:t>
            </a:r>
            <a:r>
              <a:rPr lang="en-US" altLang="he-IL" sz="2800" dirty="0">
                <a:cs typeface="Miriam" panose="020B0502050101010101" pitchFamily="34" charset="-79"/>
              </a:rPr>
              <a:t> </a:t>
            </a:r>
            <a:r>
              <a:rPr lang="en-US" altLang="he-IL" sz="2800" dirty="0" err="1">
                <a:cs typeface="Miriam" panose="020B0502050101010101" pitchFamily="34" charset="-79"/>
              </a:rPr>
              <a:t>doelen</a:t>
            </a:r>
            <a:r>
              <a:rPr lang="en-US" altLang="he-IL" sz="2800">
                <a:cs typeface="Miriam" panose="020B0502050101010101" pitchFamily="34" charset="-79"/>
              </a:rPr>
              <a:t>: </a:t>
            </a:r>
            <a:r>
              <a:rPr lang="en-US" altLang="he-IL" sz="2800" smtClean="0">
                <a:cs typeface="Miriam" panose="020B0502050101010101" pitchFamily="34" charset="-79"/>
              </a:rPr>
              <a:t>18%</a:t>
            </a:r>
            <a:endParaRPr lang="en-US" altLang="he-IL" sz="2800" dirty="0">
              <a:cs typeface="Miriam" panose="020B0502050101010101" pitchFamily="34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84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dirty="0" smtClean="0"/>
              <a:t>€</a:t>
            </a:r>
            <a:r>
              <a:rPr lang="en-US" altLang="en-US" dirty="0"/>
              <a:t>1=2,203 </a:t>
            </a:r>
            <a:r>
              <a:rPr lang="en-US" altLang="en-US" dirty="0" smtClean="0"/>
              <a:t>gulden</a:t>
            </a:r>
            <a:endParaRPr lang="en-US" altLang="en-US" dirty="0"/>
          </a:p>
        </p:txBody>
      </p:sp>
      <p:sp>
        <p:nvSpPr>
          <p:cNvPr id="1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11B8E8-214F-4190-BA2D-E0852DFDB9E9}" type="slidenum">
              <a:rPr lang="he-IL" altLang="en-US"/>
              <a:pPr/>
              <a:t>8</a:t>
            </a:fld>
            <a:endParaRPr lang="en-US" altLang="en-US"/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1098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he-IL" sz="3600" b="1">
                <a:solidFill>
                  <a:srgbClr val="0000FF"/>
                </a:solidFill>
              </a:rPr>
              <a:t>Totale Gelden WO II Tegoeden – in </a:t>
            </a:r>
            <a:r>
              <a:rPr lang="nl-NL" altLang="he-IL" sz="3600" b="1">
                <a:solidFill>
                  <a:srgbClr val="0000FF"/>
                </a:solidFill>
              </a:rPr>
              <a:t>€</a:t>
            </a:r>
            <a:r>
              <a:rPr lang="en-US" altLang="he-IL" sz="3600" b="1">
                <a:solidFill>
                  <a:srgbClr val="0000FF"/>
                </a:solidFill>
              </a:rPr>
              <a:t> miljoen</a:t>
            </a:r>
          </a:p>
          <a:p>
            <a:pPr algn="ctr">
              <a:spcBef>
                <a:spcPct val="50000"/>
              </a:spcBef>
            </a:pPr>
            <a:r>
              <a:rPr lang="en-US" altLang="he-IL" sz="2000" b="1">
                <a:solidFill>
                  <a:srgbClr val="0000FF"/>
                </a:solidFill>
              </a:rPr>
              <a:t>December 2000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" y="1295400"/>
            <a:ext cx="3733800" cy="2209800"/>
          </a:xfrm>
          <a:prstGeom prst="rect">
            <a:avLst/>
          </a:prstGeom>
          <a:gradFill rotWithShape="0">
            <a:gsLst>
              <a:gs pos="0">
                <a:srgbClr val="33CCFF"/>
              </a:gs>
              <a:gs pos="100000">
                <a:srgbClr val="CCFFFF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333399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50000"/>
              </a:spcBef>
            </a:pPr>
            <a:endParaRPr lang="en-US" altLang="en-US" b="1" dirty="0"/>
          </a:p>
          <a:p>
            <a:pPr algn="ctr">
              <a:spcBef>
                <a:spcPct val="50000"/>
              </a:spcBef>
            </a:pPr>
            <a:r>
              <a:rPr lang="en-US" altLang="he-IL" b="1" dirty="0" err="1"/>
              <a:t>Publieke</a:t>
            </a:r>
            <a:r>
              <a:rPr lang="en-US" altLang="he-IL" b="1" dirty="0"/>
              <a:t> </a:t>
            </a:r>
            <a:r>
              <a:rPr lang="en-US" altLang="he-IL" b="1" dirty="0" err="1"/>
              <a:t>Gelden</a:t>
            </a:r>
            <a:endParaRPr lang="en-US" altLang="he-IL" b="1" dirty="0"/>
          </a:p>
          <a:p>
            <a:pPr algn="ctr">
              <a:spcBef>
                <a:spcPct val="50000"/>
              </a:spcBef>
            </a:pPr>
            <a:r>
              <a:rPr lang="en-US" altLang="he-IL" dirty="0" err="1"/>
              <a:t>Ministerie</a:t>
            </a:r>
            <a:r>
              <a:rPr lang="en-US" altLang="he-IL" dirty="0"/>
              <a:t> van </a:t>
            </a:r>
            <a:r>
              <a:rPr lang="en-US" altLang="he-IL" dirty="0" err="1"/>
              <a:t>Financien</a:t>
            </a:r>
            <a:endParaRPr lang="en-US" altLang="he-IL" dirty="0"/>
          </a:p>
          <a:p>
            <a:pPr algn="ctr">
              <a:spcBef>
                <a:spcPct val="50000"/>
              </a:spcBef>
            </a:pPr>
            <a:r>
              <a:rPr lang="nl-NL" altLang="he-IL" dirty="0"/>
              <a:t>€</a:t>
            </a:r>
            <a:r>
              <a:rPr lang="en-US" altLang="he-IL" dirty="0" smtClean="0"/>
              <a:t>181,6</a:t>
            </a:r>
            <a:endParaRPr lang="en-US" altLang="he-IL" dirty="0"/>
          </a:p>
          <a:p>
            <a:pPr algn="ctr"/>
            <a:endParaRPr lang="en-US" altLang="en-US" dirty="0"/>
          </a:p>
        </p:txBody>
      </p:sp>
      <p:grpSp>
        <p:nvGrpSpPr>
          <p:cNvPr id="2065" name="Group 17"/>
          <p:cNvGrpSpPr>
            <a:grpSpLocks/>
          </p:cNvGrpSpPr>
          <p:nvPr/>
        </p:nvGrpSpPr>
        <p:grpSpPr bwMode="auto">
          <a:xfrm>
            <a:off x="4038600" y="1295400"/>
            <a:ext cx="4953000" cy="2209800"/>
            <a:chOff x="2448" y="1104"/>
            <a:chExt cx="2976" cy="1104"/>
          </a:xfrm>
        </p:grpSpPr>
        <p:sp>
          <p:nvSpPr>
            <p:cNvPr id="2055" name="Rectangle 7"/>
            <p:cNvSpPr>
              <a:spLocks noChangeArrowheads="1"/>
            </p:cNvSpPr>
            <p:nvPr/>
          </p:nvSpPr>
          <p:spPr bwMode="auto">
            <a:xfrm>
              <a:off x="2448" y="1359"/>
              <a:ext cx="2976" cy="849"/>
            </a:xfrm>
            <a:prstGeom prst="rect">
              <a:avLst/>
            </a:prstGeom>
            <a:gradFill rotWithShape="0">
              <a:gsLst>
                <a:gs pos="0">
                  <a:srgbClr val="FF9933"/>
                </a:gs>
                <a:gs pos="100000">
                  <a:srgbClr val="FFFF99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he-IL" dirty="0" err="1"/>
                <a:t>Banken</a:t>
              </a:r>
              <a:r>
                <a:rPr lang="en-US" altLang="he-IL" dirty="0"/>
                <a:t>      </a:t>
              </a:r>
              <a:r>
                <a:rPr lang="en-US" altLang="he-IL" dirty="0" err="1"/>
                <a:t>Effecten</a:t>
              </a:r>
              <a:r>
                <a:rPr lang="en-US" altLang="he-IL" dirty="0"/>
                <a:t>-      </a:t>
              </a:r>
              <a:r>
                <a:rPr lang="en-US" altLang="he-IL" dirty="0" err="1"/>
                <a:t>Verzeke</a:t>
              </a:r>
              <a:r>
                <a:rPr lang="en-US" altLang="he-IL" dirty="0"/>
                <a:t>-</a:t>
              </a:r>
            </a:p>
            <a:p>
              <a:pPr algn="ctr"/>
              <a:r>
                <a:rPr lang="en-US" altLang="he-IL" dirty="0"/>
                <a:t>                  </a:t>
              </a:r>
              <a:r>
                <a:rPr lang="en-US" altLang="he-IL" dirty="0" err="1"/>
                <a:t>Beurs</a:t>
              </a:r>
              <a:r>
                <a:rPr lang="en-US" altLang="he-IL" dirty="0"/>
                <a:t>            </a:t>
              </a:r>
              <a:r>
                <a:rPr lang="en-US" altLang="he-IL" dirty="0" err="1"/>
                <a:t>raars</a:t>
              </a:r>
              <a:endParaRPr lang="en-US" altLang="he-IL" dirty="0"/>
            </a:p>
            <a:p>
              <a:pPr algn="ctr"/>
              <a:r>
                <a:rPr lang="nl-NL" altLang="he-IL" dirty="0" smtClean="0"/>
                <a:t> €</a:t>
              </a:r>
              <a:r>
                <a:rPr lang="en-US" altLang="he-IL" dirty="0" smtClean="0"/>
                <a:t>22,7          </a:t>
              </a:r>
              <a:r>
                <a:rPr lang="nl-NL" altLang="he-IL" dirty="0" smtClean="0"/>
                <a:t>€</a:t>
              </a:r>
              <a:r>
                <a:rPr lang="en-US" altLang="he-IL" dirty="0" smtClean="0"/>
                <a:t>119,8          </a:t>
              </a:r>
              <a:r>
                <a:rPr lang="nl-NL" altLang="he-IL" dirty="0" smtClean="0"/>
                <a:t>€</a:t>
              </a:r>
              <a:r>
                <a:rPr lang="en-US" altLang="he-IL" dirty="0" smtClean="0"/>
                <a:t> 22,7</a:t>
              </a:r>
              <a:endParaRPr lang="en-US" altLang="he-IL" dirty="0"/>
            </a:p>
          </p:txBody>
        </p:sp>
        <p:sp>
          <p:nvSpPr>
            <p:cNvPr id="2056" name="Line 8"/>
            <p:cNvSpPr>
              <a:spLocks noChangeShapeType="1"/>
            </p:cNvSpPr>
            <p:nvPr/>
          </p:nvSpPr>
          <p:spPr bwMode="auto">
            <a:xfrm>
              <a:off x="3264" y="1359"/>
              <a:ext cx="0" cy="849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7" name="Line 9"/>
            <p:cNvSpPr>
              <a:spLocks noChangeShapeType="1"/>
            </p:cNvSpPr>
            <p:nvPr/>
          </p:nvSpPr>
          <p:spPr bwMode="auto">
            <a:xfrm>
              <a:off x="4490" y="1359"/>
              <a:ext cx="0" cy="849"/>
            </a:xfrm>
            <a:prstGeom prst="line">
              <a:avLst/>
            </a:prstGeom>
            <a:noFill/>
            <a:ln w="38100">
              <a:solidFill>
                <a:srgbClr val="FF99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58" name="Rectangle 10"/>
            <p:cNvSpPr>
              <a:spLocks noChangeArrowheads="1"/>
            </p:cNvSpPr>
            <p:nvPr/>
          </p:nvSpPr>
          <p:spPr bwMode="auto">
            <a:xfrm>
              <a:off x="2448" y="1104"/>
              <a:ext cx="2976" cy="255"/>
            </a:xfrm>
            <a:prstGeom prst="rect">
              <a:avLst/>
            </a:prstGeom>
            <a:gradFill rotWithShape="0">
              <a:gsLst>
                <a:gs pos="0">
                  <a:srgbClr val="FF9933"/>
                </a:gs>
                <a:gs pos="100000">
                  <a:srgbClr val="FFFF99"/>
                </a:gs>
              </a:gsLst>
              <a:path path="shape">
                <a:fillToRect l="50000" t="50000" r="50000" b="50000"/>
              </a:path>
            </a:gradFill>
            <a:ln w="38100">
              <a:solidFill>
                <a:srgbClr val="FF99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he-IL" b="1"/>
                <a:t>Private Gelden</a:t>
              </a:r>
            </a:p>
          </p:txBody>
        </p:sp>
      </p:grp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684213" y="4581525"/>
            <a:ext cx="7848600" cy="1584325"/>
          </a:xfrm>
          <a:prstGeom prst="rect">
            <a:avLst/>
          </a:prstGeom>
          <a:gradFill rotWithShape="0">
            <a:gsLst>
              <a:gs pos="0">
                <a:srgbClr val="CCCCFF"/>
              </a:gs>
              <a:gs pos="100000">
                <a:srgbClr val="FF7C80"/>
              </a:gs>
            </a:gsLst>
            <a:lin ang="2700000" scaled="1"/>
          </a:gradFill>
          <a:ln w="38100">
            <a:solidFill>
              <a:srgbClr val="FF99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b="1" dirty="0"/>
              <a:t>TOTALE GELDEN WO II TEGOEDEN</a:t>
            </a:r>
          </a:p>
          <a:p>
            <a:pPr algn="ctr"/>
            <a:r>
              <a:rPr lang="nl-NL" altLang="he-IL" dirty="0"/>
              <a:t>€</a:t>
            </a:r>
            <a:r>
              <a:rPr lang="en-US" altLang="he-IL" dirty="0" smtClean="0"/>
              <a:t>346,8</a:t>
            </a:r>
            <a:endParaRPr lang="en-US" altLang="he-IL" dirty="0"/>
          </a:p>
        </p:txBody>
      </p:sp>
      <p:sp>
        <p:nvSpPr>
          <p:cNvPr id="2061" name="Line 13"/>
          <p:cNvSpPr>
            <a:spLocks noChangeShapeType="1"/>
          </p:cNvSpPr>
          <p:nvPr/>
        </p:nvSpPr>
        <p:spPr bwMode="auto">
          <a:xfrm>
            <a:off x="1524000" y="3505200"/>
            <a:ext cx="0" cy="10668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067" name="Group 19"/>
          <p:cNvGrpSpPr>
            <a:grpSpLocks/>
          </p:cNvGrpSpPr>
          <p:nvPr/>
        </p:nvGrpSpPr>
        <p:grpSpPr bwMode="auto">
          <a:xfrm>
            <a:off x="5029200" y="3505200"/>
            <a:ext cx="2743200" cy="1066800"/>
            <a:chOff x="3168" y="2208"/>
            <a:chExt cx="1728" cy="576"/>
          </a:xfrm>
        </p:grpSpPr>
        <p:sp>
          <p:nvSpPr>
            <p:cNvPr id="2062" name="Line 14"/>
            <p:cNvSpPr>
              <a:spLocks noChangeShapeType="1"/>
            </p:cNvSpPr>
            <p:nvPr/>
          </p:nvSpPr>
          <p:spPr bwMode="auto">
            <a:xfrm>
              <a:off x="3168" y="2208"/>
              <a:ext cx="0" cy="57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3" name="Line 15"/>
            <p:cNvSpPr>
              <a:spLocks noChangeShapeType="1"/>
            </p:cNvSpPr>
            <p:nvPr/>
          </p:nvSpPr>
          <p:spPr bwMode="auto">
            <a:xfrm>
              <a:off x="3984" y="2208"/>
              <a:ext cx="0" cy="57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64" name="Line 16"/>
            <p:cNvSpPr>
              <a:spLocks noChangeShapeType="1"/>
            </p:cNvSpPr>
            <p:nvPr/>
          </p:nvSpPr>
          <p:spPr bwMode="auto">
            <a:xfrm>
              <a:off x="4896" y="2208"/>
              <a:ext cx="0" cy="57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75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3525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6025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7525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9025"/>
                            </p:stCondLst>
                            <p:childTnLst>
                              <p:par>
                                <p:cTn id="22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525"/>
                            </p:stCondLst>
                            <p:childTnLst>
                              <p:par>
                                <p:cTn id="27" presetID="23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52" grpId="0" animBg="1" autoUpdateAnimBg="0"/>
      <p:bldP spid="2060" grpId="0" animBg="1" autoUpdateAnimBg="0"/>
      <p:bldP spid="206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CEFE4-7D4B-4CD3-BB8B-FF05F97B2BE9}" type="slidenum">
              <a:rPr lang="he-IL" altLang="en-US">
                <a:solidFill>
                  <a:srgbClr val="000000"/>
                </a:solidFill>
              </a:rPr>
              <a:pPr/>
              <a:t>9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0" y="76200"/>
            <a:ext cx="8991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he-IL" sz="3600" b="1" dirty="0" err="1">
                <a:solidFill>
                  <a:srgbClr val="0000FF"/>
                </a:solidFill>
              </a:rPr>
              <a:t>Publieke</a:t>
            </a:r>
            <a:r>
              <a:rPr lang="en-US" altLang="he-IL" sz="3600" b="1" dirty="0">
                <a:solidFill>
                  <a:srgbClr val="0000FF"/>
                </a:solidFill>
              </a:rPr>
              <a:t> </a:t>
            </a:r>
            <a:r>
              <a:rPr lang="en-US" altLang="he-IL" sz="3600" b="1" dirty="0" err="1">
                <a:solidFill>
                  <a:srgbClr val="0000FF"/>
                </a:solidFill>
              </a:rPr>
              <a:t>Gelden</a:t>
            </a:r>
            <a:r>
              <a:rPr lang="en-US" altLang="he-IL" sz="3600" b="1" dirty="0">
                <a:solidFill>
                  <a:srgbClr val="0000FF"/>
                </a:solidFill>
              </a:rPr>
              <a:t> - in </a:t>
            </a:r>
            <a:r>
              <a:rPr lang="nl-NL" altLang="he-IL" sz="3600" b="1" dirty="0">
                <a:solidFill>
                  <a:srgbClr val="0000FF"/>
                </a:solidFill>
              </a:rPr>
              <a:t>€</a:t>
            </a:r>
            <a:r>
              <a:rPr lang="en-US" altLang="he-IL" dirty="0">
                <a:solidFill>
                  <a:srgbClr val="000000"/>
                </a:solidFill>
              </a:rPr>
              <a:t>  </a:t>
            </a:r>
            <a:r>
              <a:rPr lang="en-US" altLang="he-IL" sz="3600" b="1" dirty="0" err="1">
                <a:solidFill>
                  <a:srgbClr val="0000FF"/>
                </a:solidFill>
              </a:rPr>
              <a:t>miljoen</a:t>
            </a:r>
            <a:r>
              <a:rPr lang="en-US" altLang="he-IL" sz="3600" b="1" dirty="0">
                <a:solidFill>
                  <a:srgbClr val="0000FF"/>
                </a:solidFill>
              </a:rPr>
              <a:t> </a:t>
            </a:r>
            <a:r>
              <a:rPr lang="en-US" altLang="he-IL" sz="2000" b="1" dirty="0">
                <a:solidFill>
                  <a:srgbClr val="0000FF"/>
                </a:solidFill>
              </a:rPr>
              <a:t>(</a:t>
            </a:r>
            <a:r>
              <a:rPr lang="en-US" altLang="he-IL" sz="2000" b="1" dirty="0" smtClean="0">
                <a:solidFill>
                  <a:srgbClr val="0000FF"/>
                </a:solidFill>
              </a:rPr>
              <a:t>2000)</a:t>
            </a:r>
            <a:endParaRPr lang="en-US" altLang="he-IL" sz="2000" b="1" dirty="0">
              <a:solidFill>
                <a:srgbClr val="0000FF"/>
              </a:solidFill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2133600" y="762000"/>
            <a:ext cx="4800600" cy="121920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CC99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FF99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dirty="0" err="1">
                <a:solidFill>
                  <a:srgbClr val="000000"/>
                </a:solidFill>
              </a:rPr>
              <a:t>Ministerie</a:t>
            </a:r>
            <a:r>
              <a:rPr lang="en-US" altLang="he-IL" dirty="0">
                <a:solidFill>
                  <a:srgbClr val="000000"/>
                </a:solidFill>
              </a:rPr>
              <a:t> van </a:t>
            </a:r>
            <a:r>
              <a:rPr lang="en-US" altLang="he-IL" dirty="0" err="1">
                <a:solidFill>
                  <a:srgbClr val="000000"/>
                </a:solidFill>
              </a:rPr>
              <a:t>Financien</a:t>
            </a:r>
            <a:endParaRPr lang="en-US" altLang="he-IL" dirty="0">
              <a:solidFill>
                <a:srgbClr val="000000"/>
              </a:solidFill>
            </a:endParaRPr>
          </a:p>
          <a:p>
            <a:pPr algn="ctr"/>
            <a:r>
              <a:rPr lang="nl-NL" altLang="he-IL" dirty="0">
                <a:solidFill>
                  <a:srgbClr val="000000"/>
                </a:solidFill>
              </a:rPr>
              <a:t>€</a:t>
            </a:r>
            <a:r>
              <a:rPr lang="en-US" altLang="he-IL" dirty="0" smtClean="0">
                <a:solidFill>
                  <a:srgbClr val="000000"/>
                </a:solidFill>
              </a:rPr>
              <a:t>181,6</a:t>
            </a:r>
            <a:endParaRPr lang="en-US" altLang="he-IL" dirty="0">
              <a:solidFill>
                <a:srgbClr val="000000"/>
              </a:solidFill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04800" y="2514600"/>
            <a:ext cx="3733800" cy="1371600"/>
          </a:xfrm>
          <a:prstGeom prst="rect">
            <a:avLst/>
          </a:prstGeom>
          <a:gradFill rotWithShape="0">
            <a:gsLst>
              <a:gs pos="0">
                <a:srgbClr val="00CC99"/>
              </a:gs>
              <a:gs pos="100000">
                <a:srgbClr val="CCFFCC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339966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dirty="0">
                <a:solidFill>
                  <a:srgbClr val="000000"/>
                </a:solidFill>
              </a:rPr>
              <a:t>International </a:t>
            </a:r>
            <a:r>
              <a:rPr lang="en-US" altLang="he-IL" dirty="0" err="1">
                <a:solidFill>
                  <a:srgbClr val="000000"/>
                </a:solidFill>
              </a:rPr>
              <a:t>Humanitaire</a:t>
            </a:r>
            <a:endParaRPr lang="en-US" altLang="he-IL" dirty="0">
              <a:solidFill>
                <a:srgbClr val="000000"/>
              </a:solidFill>
            </a:endParaRPr>
          </a:p>
          <a:p>
            <a:pPr algn="ctr"/>
            <a:r>
              <a:rPr lang="en-US" altLang="he-IL" dirty="0" err="1">
                <a:solidFill>
                  <a:srgbClr val="000000"/>
                </a:solidFill>
              </a:rPr>
              <a:t>Doelen</a:t>
            </a:r>
            <a:r>
              <a:rPr lang="en-US" altLang="he-IL" dirty="0">
                <a:solidFill>
                  <a:srgbClr val="000000"/>
                </a:solidFill>
              </a:rPr>
              <a:t> </a:t>
            </a:r>
            <a:r>
              <a:rPr lang="nl-NL" altLang="he-IL" dirty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€</a:t>
            </a:r>
            <a:r>
              <a:rPr lang="en-US" altLang="he-IL" dirty="0" smtClean="0">
                <a:solidFill>
                  <a:srgbClr val="000000"/>
                </a:solidFill>
              </a:rPr>
              <a:t>22,7</a:t>
            </a:r>
            <a:endParaRPr lang="en-US" altLang="he-IL" sz="1400" dirty="0">
              <a:solidFill>
                <a:srgbClr val="000000"/>
              </a:solidFill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4495800" y="2514600"/>
            <a:ext cx="4343400" cy="13716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FCC00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9966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dirty="0" smtClean="0">
                <a:solidFill>
                  <a:srgbClr val="000000"/>
                </a:solidFill>
              </a:rPr>
              <a:t>SMO/SAMO</a:t>
            </a:r>
            <a:endParaRPr lang="en-US" altLang="he-IL" dirty="0">
              <a:solidFill>
                <a:srgbClr val="000000"/>
              </a:solidFill>
            </a:endParaRPr>
          </a:p>
          <a:p>
            <a:pPr algn="ctr"/>
            <a:r>
              <a:rPr lang="nl-NL" altLang="he-IL" dirty="0">
                <a:solidFill>
                  <a:srgbClr val="000000"/>
                </a:solidFill>
              </a:rPr>
              <a:t>€</a:t>
            </a:r>
            <a:r>
              <a:rPr lang="en-US" altLang="he-IL" dirty="0" smtClean="0">
                <a:solidFill>
                  <a:srgbClr val="000000"/>
                </a:solidFill>
              </a:rPr>
              <a:t>158,9</a:t>
            </a:r>
            <a:endParaRPr lang="en-US" altLang="he-IL" sz="1400" dirty="0">
              <a:solidFill>
                <a:srgbClr val="000000"/>
              </a:solidFill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609600" y="4953000"/>
            <a:ext cx="2286000" cy="1752600"/>
          </a:xfrm>
          <a:prstGeom prst="rect">
            <a:avLst/>
          </a:prstGeom>
          <a:gradFill rotWithShape="0">
            <a:gsLst>
              <a:gs pos="0">
                <a:srgbClr val="FFFFCC"/>
              </a:gs>
              <a:gs pos="100000">
                <a:srgbClr val="FFCC99"/>
              </a:gs>
            </a:gsLst>
            <a:lin ang="5400000" scaled="1"/>
          </a:gradFill>
          <a:ln w="38100">
            <a:solidFill>
              <a:srgbClr val="FEA81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dirty="0">
                <a:solidFill>
                  <a:srgbClr val="000000"/>
                </a:solidFill>
              </a:rPr>
              <a:t>Kamer I</a:t>
            </a:r>
          </a:p>
          <a:p>
            <a:pPr algn="ctr"/>
            <a:r>
              <a:rPr lang="en-US" altLang="he-IL" sz="2400" dirty="0" err="1">
                <a:solidFill>
                  <a:srgbClr val="000000"/>
                </a:solidFill>
              </a:rPr>
              <a:t>Individuele</a:t>
            </a:r>
            <a:endParaRPr lang="en-US" altLang="he-IL" sz="2400" dirty="0">
              <a:solidFill>
                <a:srgbClr val="000000"/>
              </a:solidFill>
            </a:endParaRPr>
          </a:p>
          <a:p>
            <a:pPr algn="ctr"/>
            <a:r>
              <a:rPr lang="en-US" altLang="he-IL" sz="2400" dirty="0" err="1">
                <a:solidFill>
                  <a:srgbClr val="000000"/>
                </a:solidFill>
              </a:rPr>
              <a:t>Uitkeringen</a:t>
            </a:r>
            <a:endParaRPr lang="en-US" altLang="he-IL" sz="2400" dirty="0">
              <a:solidFill>
                <a:srgbClr val="000000"/>
              </a:solidFill>
            </a:endParaRPr>
          </a:p>
          <a:p>
            <a:pPr algn="ctr"/>
            <a:r>
              <a:rPr lang="nl-NL" altLang="he-IL" dirty="0" smtClean="0">
                <a:solidFill>
                  <a:srgbClr val="000000"/>
                </a:solidFill>
              </a:rPr>
              <a:t>€129,4</a:t>
            </a:r>
            <a:endParaRPr lang="en-US" altLang="he-IL" sz="1400" dirty="0">
              <a:solidFill>
                <a:srgbClr val="000000"/>
              </a:solidFill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3581400" y="4953000"/>
            <a:ext cx="2286000" cy="1752600"/>
          </a:xfrm>
          <a:prstGeom prst="rect">
            <a:avLst/>
          </a:prstGeom>
          <a:gradFill rotWithShape="0">
            <a:gsLst>
              <a:gs pos="0">
                <a:srgbClr val="F4F4A4"/>
              </a:gs>
              <a:gs pos="100000">
                <a:srgbClr val="FFCC99"/>
              </a:gs>
            </a:gsLst>
            <a:lin ang="5400000" scaled="1"/>
          </a:gradFill>
          <a:ln w="38100">
            <a:solidFill>
              <a:srgbClr val="FEA81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dirty="0">
                <a:solidFill>
                  <a:srgbClr val="000000"/>
                </a:solidFill>
              </a:rPr>
              <a:t>Kamer II</a:t>
            </a:r>
          </a:p>
          <a:p>
            <a:pPr algn="ctr"/>
            <a:r>
              <a:rPr lang="en-US" altLang="he-IL" sz="2400" dirty="0" err="1">
                <a:solidFill>
                  <a:srgbClr val="000000"/>
                </a:solidFill>
              </a:rPr>
              <a:t>Collectieve</a:t>
            </a:r>
            <a:endParaRPr lang="en-US" altLang="he-IL" sz="2400" dirty="0">
              <a:solidFill>
                <a:srgbClr val="000000"/>
              </a:solidFill>
            </a:endParaRPr>
          </a:p>
          <a:p>
            <a:pPr algn="ctr"/>
            <a:r>
              <a:rPr lang="en-US" altLang="he-IL" sz="2400" dirty="0" err="1">
                <a:solidFill>
                  <a:srgbClr val="000000"/>
                </a:solidFill>
              </a:rPr>
              <a:t>Doelen</a:t>
            </a:r>
            <a:r>
              <a:rPr lang="en-US" altLang="he-IL" sz="2400" dirty="0">
                <a:solidFill>
                  <a:srgbClr val="000000"/>
                </a:solidFill>
              </a:rPr>
              <a:t> NL</a:t>
            </a:r>
          </a:p>
          <a:p>
            <a:pPr algn="ctr"/>
            <a:r>
              <a:rPr lang="nl-NL" altLang="he-IL" dirty="0">
                <a:solidFill>
                  <a:srgbClr val="000000"/>
                </a:solidFill>
              </a:rPr>
              <a:t>€</a:t>
            </a:r>
            <a:r>
              <a:rPr lang="en-US" altLang="he-IL" dirty="0" smtClean="0">
                <a:solidFill>
                  <a:srgbClr val="000000"/>
                </a:solidFill>
              </a:rPr>
              <a:t>21,8</a:t>
            </a:r>
            <a:endParaRPr lang="en-US" altLang="he-IL" sz="1400" dirty="0">
              <a:solidFill>
                <a:srgbClr val="000000"/>
              </a:solidFill>
            </a:endParaRP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6553200" y="4953000"/>
            <a:ext cx="2286000" cy="1752600"/>
          </a:xfrm>
          <a:prstGeom prst="rect">
            <a:avLst/>
          </a:prstGeom>
          <a:gradFill rotWithShape="0">
            <a:gsLst>
              <a:gs pos="0">
                <a:srgbClr val="FFFF66"/>
              </a:gs>
              <a:gs pos="100000">
                <a:srgbClr val="FFCC99"/>
              </a:gs>
            </a:gsLst>
            <a:lin ang="5400000" scaled="1"/>
          </a:gradFill>
          <a:ln w="38100">
            <a:solidFill>
              <a:srgbClr val="FEA81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he-IL" dirty="0">
                <a:solidFill>
                  <a:srgbClr val="000000"/>
                </a:solidFill>
              </a:rPr>
              <a:t>Kamer III</a:t>
            </a:r>
          </a:p>
          <a:p>
            <a:pPr algn="ctr"/>
            <a:r>
              <a:rPr lang="en-US" altLang="he-IL" sz="2400" dirty="0" err="1">
                <a:solidFill>
                  <a:srgbClr val="000000"/>
                </a:solidFill>
              </a:rPr>
              <a:t>Collectieve</a:t>
            </a:r>
            <a:endParaRPr lang="en-US" altLang="he-IL" sz="2400" dirty="0">
              <a:solidFill>
                <a:srgbClr val="000000"/>
              </a:solidFill>
            </a:endParaRPr>
          </a:p>
          <a:p>
            <a:pPr algn="ctr"/>
            <a:r>
              <a:rPr lang="en-US" altLang="he-IL" sz="2400" dirty="0" err="1">
                <a:solidFill>
                  <a:srgbClr val="000000"/>
                </a:solidFill>
              </a:rPr>
              <a:t>Doelen</a:t>
            </a:r>
            <a:r>
              <a:rPr lang="en-US" altLang="he-IL" sz="2400" dirty="0">
                <a:solidFill>
                  <a:srgbClr val="000000"/>
                </a:solidFill>
              </a:rPr>
              <a:t> IL</a:t>
            </a:r>
          </a:p>
          <a:p>
            <a:pPr algn="ctr"/>
            <a:r>
              <a:rPr lang="nl-NL" altLang="he-IL" dirty="0" smtClean="0">
                <a:solidFill>
                  <a:srgbClr val="000000"/>
                </a:solidFill>
              </a:rPr>
              <a:t>€7,7</a:t>
            </a:r>
            <a:endParaRPr lang="en-US" altLang="he-IL" sz="1400" dirty="0">
              <a:solidFill>
                <a:srgbClr val="000000"/>
              </a:solidFill>
            </a:endParaRPr>
          </a:p>
        </p:txBody>
      </p:sp>
      <p:grpSp>
        <p:nvGrpSpPr>
          <p:cNvPr id="3100" name="Group 28"/>
          <p:cNvGrpSpPr>
            <a:grpSpLocks/>
          </p:cNvGrpSpPr>
          <p:nvPr/>
        </p:nvGrpSpPr>
        <p:grpSpPr bwMode="auto">
          <a:xfrm>
            <a:off x="3124200" y="1981200"/>
            <a:ext cx="3124200" cy="533400"/>
            <a:chOff x="1968" y="1296"/>
            <a:chExt cx="1968" cy="192"/>
          </a:xfrm>
        </p:grpSpPr>
        <p:sp>
          <p:nvSpPr>
            <p:cNvPr id="3081" name="Line 9"/>
            <p:cNvSpPr>
              <a:spLocks noChangeShapeType="1"/>
            </p:cNvSpPr>
            <p:nvPr/>
          </p:nvSpPr>
          <p:spPr bwMode="auto">
            <a:xfrm>
              <a:off x="1968" y="1296"/>
              <a:ext cx="0" cy="192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sp>
          <p:nvSpPr>
            <p:cNvPr id="3082" name="Line 10"/>
            <p:cNvSpPr>
              <a:spLocks noChangeShapeType="1"/>
            </p:cNvSpPr>
            <p:nvPr/>
          </p:nvSpPr>
          <p:spPr bwMode="auto">
            <a:xfrm>
              <a:off x="3936" y="1296"/>
              <a:ext cx="0" cy="192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</p:grpSp>
      <p:grpSp>
        <p:nvGrpSpPr>
          <p:cNvPr id="3097" name="Group 25"/>
          <p:cNvGrpSpPr>
            <a:grpSpLocks/>
          </p:cNvGrpSpPr>
          <p:nvPr/>
        </p:nvGrpSpPr>
        <p:grpSpPr bwMode="auto">
          <a:xfrm>
            <a:off x="1905000" y="3886200"/>
            <a:ext cx="3048000" cy="1066800"/>
            <a:chOff x="912" y="2448"/>
            <a:chExt cx="1920" cy="576"/>
          </a:xfrm>
        </p:grpSpPr>
        <p:sp>
          <p:nvSpPr>
            <p:cNvPr id="3091" name="Line 19"/>
            <p:cNvSpPr>
              <a:spLocks noChangeShapeType="1"/>
            </p:cNvSpPr>
            <p:nvPr/>
          </p:nvSpPr>
          <p:spPr bwMode="auto">
            <a:xfrm>
              <a:off x="2832" y="2448"/>
              <a:ext cx="0" cy="336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000000"/>
                </a:solidFill>
              </a:endParaRPr>
            </a:p>
          </p:txBody>
        </p:sp>
        <p:grpSp>
          <p:nvGrpSpPr>
            <p:cNvPr id="3096" name="Group 24"/>
            <p:cNvGrpSpPr>
              <a:grpSpLocks/>
            </p:cNvGrpSpPr>
            <p:nvPr/>
          </p:nvGrpSpPr>
          <p:grpSpPr bwMode="auto">
            <a:xfrm>
              <a:off x="912" y="2784"/>
              <a:ext cx="1920" cy="240"/>
              <a:chOff x="1152" y="2784"/>
              <a:chExt cx="1920" cy="240"/>
            </a:xfrm>
          </p:grpSpPr>
          <p:sp>
            <p:nvSpPr>
              <p:cNvPr id="3094" name="Line 22"/>
              <p:cNvSpPr>
                <a:spLocks noChangeShapeType="1"/>
              </p:cNvSpPr>
              <p:nvPr/>
            </p:nvSpPr>
            <p:spPr bwMode="auto">
              <a:xfrm flipH="1">
                <a:off x="1152" y="2784"/>
                <a:ext cx="1920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  <p:sp>
            <p:nvSpPr>
              <p:cNvPr id="3095" name="Line 23"/>
              <p:cNvSpPr>
                <a:spLocks noChangeShapeType="1"/>
              </p:cNvSpPr>
              <p:nvPr/>
            </p:nvSpPr>
            <p:spPr bwMode="auto">
              <a:xfrm>
                <a:off x="1152" y="2784"/>
                <a:ext cx="0" cy="24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>
                  <a:solidFill>
                    <a:srgbClr val="000000"/>
                  </a:solidFill>
                </a:endParaRPr>
              </a:p>
            </p:txBody>
          </p:sp>
        </p:grpSp>
      </p:grpSp>
      <p:sp>
        <p:nvSpPr>
          <p:cNvPr id="3098" name="Line 26"/>
          <p:cNvSpPr>
            <a:spLocks noChangeShapeType="1"/>
          </p:cNvSpPr>
          <p:nvPr/>
        </p:nvSpPr>
        <p:spPr bwMode="auto">
          <a:xfrm>
            <a:off x="5638800" y="3886200"/>
            <a:ext cx="0" cy="10668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099" name="Line 27"/>
          <p:cNvSpPr>
            <a:spLocks noChangeShapeType="1"/>
          </p:cNvSpPr>
          <p:nvPr/>
        </p:nvSpPr>
        <p:spPr bwMode="auto">
          <a:xfrm>
            <a:off x="7086600" y="3886200"/>
            <a:ext cx="0" cy="10668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43149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2" presetID="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17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2" presetID="2" presetClass="entr" presetSubtype="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27" presetID="2" presetClass="entr" presetSubtype="8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32" presetID="2" presetClass="entr" presetSubtype="12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37" presetID="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9500"/>
                            </p:stCondLst>
                            <p:childTnLst>
                              <p:par>
                                <p:cTn id="47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52" presetID="2" presetClass="entr" presetSubtype="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3075" grpId="0" animBg="1" autoUpdateAnimBg="0"/>
      <p:bldP spid="3076" grpId="0" animBg="1" autoUpdateAnimBg="0"/>
      <p:bldP spid="3077" grpId="0" animBg="1" autoUpdateAnimBg="0"/>
      <p:bldP spid="3078" grpId="0" animBg="1" autoUpdateAnimBg="0"/>
      <p:bldP spid="3079" grpId="0" animBg="1" autoUpdateAnimBg="0"/>
      <p:bldP spid="3080" grpId="0" animBg="1" autoUpdateAnimBg="0"/>
      <p:bldP spid="3098" grpId="0" animBg="1"/>
      <p:bldP spid="3099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906</Words>
  <Application>Microsoft Office PowerPoint</Application>
  <PresentationFormat>On-screen Show (4:3)</PresentationFormat>
  <Paragraphs>272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Miriam</vt:lpstr>
      <vt:lpstr>Times New Roman</vt:lpstr>
      <vt:lpstr>Wingdings</vt:lpstr>
      <vt:lpstr>Default Design</vt:lpstr>
      <vt:lpstr>Roof; Rechtsherstel; &amp; Restitutie</vt:lpstr>
      <vt:lpstr>De Omgeving waarin wij Leven</vt:lpstr>
      <vt:lpstr>Roof gedurende WO II</vt:lpstr>
      <vt:lpstr>Het naoorlogse Rechtsherstel ‘Besluit Herstel Rechtsverkeer’  E93 &amp; E100 van 17-09-1944 en F272 van 16-11-1945</vt:lpstr>
      <vt:lpstr>Het naoorlogse Rechtsherstel Besluit Herstel Rechtsverkeer</vt:lpstr>
      <vt:lpstr>Korte geschiedenis vanaf 1997</vt:lpstr>
      <vt:lpstr>WO II Tegoeden (Maror-gelden) Verdeling vanaf 2000 tot heden</vt:lpstr>
      <vt:lpstr>PowerPoint Presentation</vt:lpstr>
      <vt:lpstr>PowerPoint Presentation</vt:lpstr>
      <vt:lpstr>PowerPoint Presentation</vt:lpstr>
      <vt:lpstr>PowerPoint Presentation</vt:lpstr>
      <vt:lpstr>Individuele uitkeringen per portie Totaal aantal porties: 26.342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WO II Tegoeden</dc:subject>
  <dc:creator/>
  <cp:lastModifiedBy/>
  <cp:revision>1226</cp:revision>
  <cp:lastPrinted>2016-01-14T19:45:40Z</cp:lastPrinted>
  <dcterms:created xsi:type="dcterms:W3CDTF">2001-01-31T15:53:05Z</dcterms:created>
  <dcterms:modified xsi:type="dcterms:W3CDTF">2016-11-28T06:51:15Z</dcterms:modified>
</cp:coreProperties>
</file>