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5" r:id="rId2"/>
    <p:sldId id="332" r:id="rId3"/>
    <p:sldId id="294" r:id="rId4"/>
    <p:sldId id="326" r:id="rId5"/>
    <p:sldId id="338" r:id="rId6"/>
    <p:sldId id="355" r:id="rId7"/>
    <p:sldId id="341" r:id="rId8"/>
    <p:sldId id="353" r:id="rId9"/>
    <p:sldId id="351" r:id="rId10"/>
    <p:sldId id="283" r:id="rId11"/>
    <p:sldId id="354" r:id="rId12"/>
    <p:sldId id="356" r:id="rId13"/>
    <p:sldId id="350" r:id="rId14"/>
    <p:sldId id="367" r:id="rId15"/>
    <p:sldId id="285" r:id="rId16"/>
    <p:sldId id="357" r:id="rId17"/>
    <p:sldId id="358" r:id="rId18"/>
    <p:sldId id="359" r:id="rId19"/>
    <p:sldId id="366" r:id="rId20"/>
    <p:sldId id="256" r:id="rId21"/>
    <p:sldId id="323" r:id="rId22"/>
    <p:sldId id="312" r:id="rId23"/>
    <p:sldId id="267" r:id="rId24"/>
    <p:sldId id="317" r:id="rId25"/>
    <p:sldId id="360" r:id="rId26"/>
    <p:sldId id="365" r:id="rId27"/>
    <p:sldId id="309" r:id="rId2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modifyVerifier cryptProviderType="rsaAES" cryptAlgorithmClass="hash" cryptAlgorithmType="typeAny" cryptAlgorithmSid="14" spinCount="100000" saltData="c+//qPpDlkNOSN2SUCX5tw==" hashData="oiqAWyc7dbjwvB0Kp2pGXCkWOfkJXCtBuVBN+y8aV3TefqYvfX/WcRSTfmql57emuJ9DSoyQPFRveOCnyDh6N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3333CC"/>
    <a:srgbClr val="0000FF"/>
    <a:srgbClr val="FF7C80"/>
    <a:srgbClr val="FFCC66"/>
    <a:srgbClr val="FF6600"/>
    <a:srgbClr val="00CC99"/>
    <a:srgbClr val="FF3300"/>
    <a:srgbClr val="6666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0293" autoAdjust="0"/>
  </p:normalViewPr>
  <p:slideViewPr>
    <p:cSldViewPr>
      <p:cViewPr varScale="1">
        <p:scale>
          <a:sx n="120" d="100"/>
          <a:sy n="120" d="100"/>
        </p:scale>
        <p:origin x="13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044"/>
    </p:cViewPr>
  </p:sorterViewPr>
  <p:notesViewPr>
    <p:cSldViewPr>
      <p:cViewPr varScale="1">
        <p:scale>
          <a:sx n="95" d="100"/>
          <a:sy n="95" d="100"/>
        </p:scale>
        <p:origin x="3660" y="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97" tIns="49848" rIns="99697" bIns="49848" numCol="1" anchor="t" anchorCtr="0" compatLnSpc="1">
            <a:prstTxWarp prst="textNoShape">
              <a:avLst/>
            </a:prstTxWarp>
          </a:bodyPr>
          <a:lstStyle>
            <a:lvl1pPr defTabSz="996391">
              <a:defRPr sz="1300"/>
            </a:lvl1pPr>
          </a:lstStyle>
          <a:p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97" tIns="49848" rIns="99697" bIns="49848" numCol="1" anchor="t" anchorCtr="0" compatLnSpc="1">
            <a:prstTxWarp prst="textNoShape">
              <a:avLst/>
            </a:prstTxWarp>
          </a:bodyPr>
          <a:lstStyle>
            <a:lvl1pPr algn="r" defTabSz="996391">
              <a:defRPr sz="1300"/>
            </a:lvl1pPr>
          </a:lstStyle>
          <a:p>
            <a:fld id="{336D9728-4904-42E3-B160-87D24073FCC6}" type="datetime1">
              <a:rPr lang="he-IL" altLang="en-US"/>
              <a:pPr/>
              <a:t>כ"ח/ניסן/תשע"ח</a:t>
            </a:fld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632"/>
            <a:ext cx="3076363" cy="51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97" tIns="49848" rIns="99697" bIns="49848" numCol="1" anchor="b" anchorCtr="0" compatLnSpc="1">
            <a:prstTxWarp prst="textNoShape">
              <a:avLst/>
            </a:prstTxWarp>
          </a:bodyPr>
          <a:lstStyle>
            <a:lvl1pPr defTabSz="996391">
              <a:defRPr sz="1300"/>
            </a:lvl1pPr>
          </a:lstStyle>
          <a:p>
            <a:r>
              <a:rPr lang="en-US" altLang="en-US"/>
              <a:t>Philip Staal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632"/>
            <a:ext cx="3076363" cy="51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97" tIns="49848" rIns="99697" bIns="49848" numCol="1" anchor="b" anchorCtr="0" compatLnSpc="1">
            <a:prstTxWarp prst="textNoShape">
              <a:avLst/>
            </a:prstTxWarp>
          </a:bodyPr>
          <a:lstStyle>
            <a:lvl1pPr algn="r" defTabSz="996391">
              <a:defRPr sz="1300"/>
            </a:lvl1pPr>
          </a:lstStyle>
          <a:p>
            <a:fld id="{D3C704D4-BDFD-4CAF-A563-5942E601D4E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99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97" tIns="49848" rIns="99697" bIns="49848" numCol="1" anchor="t" anchorCtr="0" compatLnSpc="1">
            <a:prstTxWarp prst="textNoShape">
              <a:avLst/>
            </a:prstTxWarp>
          </a:bodyPr>
          <a:lstStyle>
            <a:lvl1pPr defTabSz="996391">
              <a:defRPr sz="1300"/>
            </a:lvl1pPr>
          </a:lstStyle>
          <a:p>
            <a:endParaRPr lang="en-US" alt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97" tIns="49848" rIns="99697" bIns="49848" numCol="1" anchor="t" anchorCtr="0" compatLnSpc="1">
            <a:prstTxWarp prst="textNoShape">
              <a:avLst/>
            </a:prstTxWarp>
          </a:bodyPr>
          <a:lstStyle>
            <a:lvl1pPr algn="r" defTabSz="996391">
              <a:defRPr sz="1300"/>
            </a:lvl1pPr>
          </a:lstStyle>
          <a:p>
            <a:fld id="{95EE99DA-0D68-4906-8BDF-2AECA64FA138}" type="datetime1">
              <a:rPr lang="he-IL" altLang="en-US"/>
              <a:pPr/>
              <a:t>כ"ח/ניסן/תשע"ח</a:t>
            </a:fld>
            <a:endParaRPr lang="en-US" altLang="en-US"/>
          </a:p>
        </p:txBody>
      </p:sp>
      <p:sp>
        <p:nvSpPr>
          <p:cNvPr id="61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0479"/>
            <a:ext cx="5206153" cy="460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97" tIns="49848" rIns="99697" bIns="498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632"/>
            <a:ext cx="3076363" cy="51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97" tIns="49848" rIns="99697" bIns="49848" numCol="1" anchor="b" anchorCtr="0" compatLnSpc="1">
            <a:prstTxWarp prst="textNoShape">
              <a:avLst/>
            </a:prstTxWarp>
          </a:bodyPr>
          <a:lstStyle>
            <a:lvl1pPr defTabSz="996391">
              <a:defRPr sz="1300"/>
            </a:lvl1pPr>
          </a:lstStyle>
          <a:p>
            <a:r>
              <a:rPr lang="en-US" altLang="en-US"/>
              <a:t>Philip Staal</a:t>
            </a:r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632"/>
            <a:ext cx="3076363" cy="51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97" tIns="49848" rIns="99697" bIns="49848" numCol="1" anchor="b" anchorCtr="0" compatLnSpc="1">
            <a:prstTxWarp prst="textNoShape">
              <a:avLst/>
            </a:prstTxWarp>
          </a:bodyPr>
          <a:lstStyle>
            <a:lvl1pPr algn="r" defTabSz="996391">
              <a:defRPr sz="1300"/>
            </a:lvl1pPr>
          </a:lstStyle>
          <a:p>
            <a:fld id="{75994234-7180-4650-9BB1-C7E9907890CD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08075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E16C516-DE62-4C53-8FC6-0DD2A8370DCE}" type="datetime1">
              <a:rPr lang="he-IL" altLang="en-US"/>
              <a:pPr/>
              <a:t>כ"ח/ניסן/תשע"ח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6914B-1A30-48F1-9C22-F39F813ECBDD}" type="slidenum">
              <a:rPr lang="he-IL" altLang="en-US"/>
              <a:pPr/>
              <a:t>1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06136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3087308-ED1A-40A1-9F76-90EFC6623832}" type="datetime1">
              <a:rPr lang="he-IL" altLang="en-US"/>
              <a:pPr/>
              <a:t>כ"ח/ניסן/תשע"ח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DCCC1-63A0-4742-805A-451841475497}" type="slidenum">
              <a:rPr lang="he-IL" altLang="en-US"/>
              <a:pPr/>
              <a:t>10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2152"/>
            <a:ext cx="5206153" cy="4604488"/>
          </a:xfrm>
        </p:spPr>
        <p:txBody>
          <a:bodyPr/>
          <a:lstStyle/>
          <a:p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18290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5CEBC1-4B91-4393-9C22-B82BD7B59944}" type="datetime1">
              <a:rPr lang="he-IL" altLang="en-US">
                <a:solidFill>
                  <a:srgbClr val="000000"/>
                </a:solidFill>
              </a:rPr>
              <a:pPr/>
              <a:t>כ"ח/ניסן/תשע"ח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D51D9-BC27-4BE1-A975-EEDD5D87AEAA}" type="slidenum">
              <a:rPr lang="he-IL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62955">
              <a:buNone/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5831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8EB6DD6-E8DA-4E8E-8F07-F7D158CA2EA2}" type="datetime1">
              <a:rPr lang="he-IL" altLang="en-US">
                <a:solidFill>
                  <a:srgbClr val="000000"/>
                </a:solidFill>
              </a:rPr>
              <a:pPr/>
              <a:t>כ"ח/ניסן/תשע"ח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DE870-10FB-4172-BC8B-F6B9BB64F27B}" type="slidenum">
              <a:rPr lang="he-IL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he-IL" dirty="0"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742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5CEBC1-4B91-4393-9C22-B82BD7B59944}" type="datetime1">
              <a:rPr lang="he-IL" altLang="en-US">
                <a:solidFill>
                  <a:srgbClr val="000000"/>
                </a:solidFill>
              </a:rPr>
              <a:pPr/>
              <a:t>כ"ח/ניסן/תשע"ח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D51D9-BC27-4BE1-A975-EEDD5D87AEAA}" type="slidenum">
              <a:rPr lang="he-IL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1890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8EB6DD6-E8DA-4E8E-8F07-F7D158CA2EA2}" type="datetime1">
              <a:rPr lang="he-IL" altLang="en-US">
                <a:solidFill>
                  <a:srgbClr val="000000"/>
                </a:solidFill>
              </a:rPr>
              <a:pPr/>
              <a:t>כ"ח/ניסן/תשע"ח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DE870-10FB-4172-BC8B-F6B9BB64F27B}" type="slidenum">
              <a:rPr lang="he-IL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62955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72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5DDC80E-D84E-42E5-971F-D75E8CADFA12}" type="datetime1">
              <a:rPr lang="he-IL" altLang="en-US"/>
              <a:pPr/>
              <a:t>כ"ח/ניסן/תשע"ח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E55CA-9906-42B2-970D-0AEFED195CE1}" type="slidenum">
              <a:rPr lang="he-IL" altLang="en-US"/>
              <a:pPr/>
              <a:t>15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 dirty="0"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7029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5DDC80E-D84E-42E5-971F-D75E8CADFA12}" type="datetime1">
              <a:rPr lang="he-IL" altLang="en-US">
                <a:solidFill>
                  <a:srgbClr val="000000"/>
                </a:solidFill>
              </a:rPr>
              <a:pPr/>
              <a:t>כ"ח/ניסן/תשע"ח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E55CA-9906-42B2-970D-0AEFED195CE1}" type="slidenum">
              <a:rPr lang="he-IL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he-IL" dirty="0"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7605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EE99DA-0D68-4906-8BDF-2AECA64FA138}" type="datetime1">
              <a:rPr lang="he-IL" altLang="en-US" smtClean="0"/>
              <a:pPr/>
              <a:t>כ"ח/ניסן/תשע"ח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Philip Staal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4234-7180-4650-9BB1-C7E9907890CD}" type="slidenum">
              <a:rPr lang="he-IL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346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EE99DA-0D68-4906-8BDF-2AECA64FA138}" type="datetime1">
              <a:rPr lang="he-IL" altLang="en-US" smtClean="0"/>
              <a:pPr/>
              <a:t>כ"ח/ניסן/תשע"ח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Philip Staal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4234-7180-4650-9BB1-C7E9907890CD}" type="slidenum">
              <a:rPr lang="he-IL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107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5DDC80E-D84E-42E5-971F-D75E8CADFA12}" type="datetime1">
              <a:rPr lang="he-IL" altLang="en-US">
                <a:solidFill>
                  <a:srgbClr val="000000"/>
                </a:solidFill>
              </a:rPr>
              <a:pPr/>
              <a:t>כ"ח/ניסן/תשע"ח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E55CA-9906-42B2-970D-0AEFED195CE1}" type="slidenum">
              <a:rPr lang="he-IL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 dirty="0"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130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EE99DA-0D68-4906-8BDF-2AECA64FA138}" type="datetime1">
              <a:rPr lang="he-IL" altLang="en-US" smtClean="0"/>
              <a:pPr/>
              <a:t>כ"ח/ניסן/תשע"ח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Philip Staal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4234-7180-4650-9BB1-C7E9907890CD}" type="slidenum">
              <a:rPr lang="he-IL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167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BA41BA4-9455-47A1-BED7-248ED70BA355}" type="datetime1">
              <a:rPr lang="he-IL" altLang="en-US"/>
              <a:pPr/>
              <a:t>כ"ח/ניסן/תשע"ח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53938-528C-4554-81D0-059A8F6427DB}" type="slidenum">
              <a:rPr lang="he-IL" altLang="en-US"/>
              <a:pPr/>
              <a:t>20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970448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5C3A8A4-DC66-4346-989B-E0CFED1119E0}" type="datetime1">
              <a:rPr lang="he-IL" altLang="en-US">
                <a:solidFill>
                  <a:srgbClr val="000000"/>
                </a:solidFill>
              </a:rPr>
              <a:pPr/>
              <a:t>כ"ח/ניסן/תשע"ח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0E164-7585-479E-82B1-62569AB2C6AF}" type="slidenum">
              <a:rPr lang="he-IL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946648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D39A9D1-4B8B-45C2-91CD-B403EA59B365}" type="datetime1">
              <a:rPr lang="he-IL" altLang="en-US"/>
              <a:pPr/>
              <a:t>כ"ח/ניסן/תשע"ח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6AD73-D1E1-4200-9E11-FA6F378B6CA8}" type="slidenum">
              <a:rPr lang="he-IL" altLang="en-US"/>
              <a:pPr/>
              <a:t>22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he-IL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87947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A1CC2B-5ECA-4E64-A000-9A07724FA206}" type="datetime1">
              <a:rPr lang="he-IL" altLang="en-US"/>
              <a:pPr/>
              <a:t>כ"ח/ניסן/תשע"ח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8D812-7692-450C-945A-948625F0D877}" type="slidenum">
              <a:rPr lang="he-IL" altLang="en-US"/>
              <a:pPr/>
              <a:t>23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 b="0" dirty="0"/>
          </a:p>
        </p:txBody>
      </p:sp>
    </p:spTree>
    <p:extLst>
      <p:ext uri="{BB962C8B-B14F-4D97-AF65-F5344CB8AC3E}">
        <p14:creationId xmlns:p14="http://schemas.microsoft.com/office/powerpoint/2010/main" val="825868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EE99DA-0D68-4906-8BDF-2AECA64FA138}" type="datetime1">
              <a:rPr lang="he-IL" altLang="en-US" smtClean="0"/>
              <a:pPr/>
              <a:t>כ"ח/ניסן/תשע"ח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Philip Staal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4234-7180-4650-9BB1-C7E9907890CD}" type="slidenum">
              <a:rPr lang="he-IL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10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ACBB880-800F-4ED3-9940-D5BD1F50A19F}" type="datetime1">
              <a:rPr lang="he-IL" altLang="en-US">
                <a:solidFill>
                  <a:srgbClr val="000000"/>
                </a:solidFill>
              </a:rPr>
              <a:pPr/>
              <a:t>כ"ח/ניסן/תשע"ח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7C51-3DFB-46F9-AA6D-AED7251283AF}" type="slidenum">
              <a:rPr lang="he-IL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1871095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ACBB880-800F-4ED3-9940-D5BD1F50A19F}" type="datetime1">
              <a:rPr lang="he-IL" altLang="en-US">
                <a:solidFill>
                  <a:srgbClr val="000000"/>
                </a:solidFill>
              </a:rPr>
              <a:pPr/>
              <a:t>כ"ח/ניסן/תשע"ח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7C51-3DFB-46F9-AA6D-AED7251283AF}" type="slidenum">
              <a:rPr lang="he-IL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 b="0" dirty="0" smtClean="0"/>
          </a:p>
        </p:txBody>
      </p:sp>
    </p:spTree>
    <p:extLst>
      <p:ext uri="{BB962C8B-B14F-4D97-AF65-F5344CB8AC3E}">
        <p14:creationId xmlns:p14="http://schemas.microsoft.com/office/powerpoint/2010/main" val="3534818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B212B69-FEF4-449E-9FE8-942678AFE882}" type="datetime1">
              <a:rPr lang="he-IL" altLang="en-US"/>
              <a:pPr/>
              <a:t>כ"ח/ניסן/תשע"ח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D2525-050F-480B-B196-715AAF32B0AF}" type="slidenum">
              <a:rPr lang="he-IL" altLang="en-US"/>
              <a:pPr/>
              <a:t>27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0417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6EABCCB-C5FC-4BB2-8F02-FF038E6B99FF}" type="datetime1">
              <a:rPr lang="he-IL" altLang="en-US"/>
              <a:pPr/>
              <a:t>כ"ח/ניסן/תשע"ח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05809-7C64-4882-BE2D-86E45BCD60AC}" type="slidenum">
              <a:rPr lang="he-IL" altLang="en-US"/>
              <a:pPr/>
              <a:t>3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he-IL" sz="1200" dirty="0" smtClean="0"/>
          </a:p>
        </p:txBody>
      </p:sp>
    </p:spTree>
    <p:extLst>
      <p:ext uri="{BB962C8B-B14F-4D97-AF65-F5344CB8AC3E}">
        <p14:creationId xmlns:p14="http://schemas.microsoft.com/office/powerpoint/2010/main" val="221674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EE99DA-0D68-4906-8BDF-2AECA64FA138}" type="datetime1">
              <a:rPr lang="he-IL" altLang="en-US" smtClean="0"/>
              <a:pPr/>
              <a:t>כ"ח/ניסן/תשע"ח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Philip Staal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4234-7180-4650-9BB1-C7E9907890CD}" type="slidenum">
              <a:rPr lang="he-IL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27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07AF91-E9EB-4307-8D95-1250E9AAE5B4}" type="datetime1">
              <a:rPr lang="he-IL" altLang="en-US"/>
              <a:pPr/>
              <a:t>כ"ח/ניסן/תשע"ח</a:t>
            </a:fld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A7841-786F-4D25-856B-63D37F4A2C58}" type="slidenum">
              <a:rPr lang="he-IL" altLang="en-US"/>
              <a:pPr/>
              <a:t>5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4225" y="795338"/>
            <a:ext cx="5302250" cy="3976687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39" y="5037565"/>
            <a:ext cx="5038213" cy="4770606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619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5CEBC1-4B91-4393-9C22-B82BD7B59944}" type="datetime1">
              <a:rPr lang="he-IL" altLang="en-US">
                <a:solidFill>
                  <a:srgbClr val="000000"/>
                </a:solidFill>
              </a:rPr>
              <a:pPr/>
              <a:t>כ"ח/ניסן/תשע"ח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D51D9-BC27-4BE1-A975-EEDD5D87AEAA}" type="slidenum">
              <a:rPr lang="he-IL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99812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EE99DA-0D68-4906-8BDF-2AECA64FA138}" type="datetime1">
              <a:rPr lang="he-IL" altLang="en-US" smtClean="0"/>
              <a:pPr/>
              <a:t>כ"ח/ניסן/תשע"ח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Philip Staal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4234-7180-4650-9BB1-C7E9907890CD}" type="slidenum">
              <a:rPr lang="he-IL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570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EE99DA-0D68-4906-8BDF-2AECA64FA138}" type="datetime1">
              <a:rPr lang="he-IL" altLang="en-US" smtClean="0"/>
              <a:pPr/>
              <a:t>כ"ח/ניסן/תשע"ח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Philip Staal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4234-7180-4650-9BB1-C7E9907890CD}" type="slidenum">
              <a:rPr lang="he-IL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48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5CEBC1-4B91-4393-9C22-B82BD7B59944}" type="datetime1">
              <a:rPr lang="he-IL" altLang="en-US">
                <a:solidFill>
                  <a:srgbClr val="000000"/>
                </a:solidFill>
              </a:rPr>
              <a:pPr/>
              <a:t>כ"ח/ניסן/תשע"ח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Philip Staal</a:t>
            </a: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D51D9-BC27-4BE1-A975-EEDD5D87AEAA}" type="slidenum">
              <a:rPr lang="he-IL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48872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F4DA3-0CBB-4AB7-85AD-BD522F067A90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257F1-2704-4290-A158-622DC6A8993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94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F396B-5E84-407A-8FE5-3ED976441041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BDDC6-F194-4C51-94DE-52390761CB8F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2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0F356-21B8-45CB-BC07-7C8761DA8EB9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8D82B-6507-46E2-BEC5-786A1E9CB47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20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06854E-152C-4324-827A-4FF1B57CC36E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BA46E0-08E5-4A9A-8F5D-99D0C37854E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30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A5E2B-540D-4418-A283-38C4C882DF8A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C21B6-DB38-4BC2-B1D7-1F120913339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23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C16AB-CCD1-40D3-B34D-23723A49DC42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F615C-7678-46B4-8167-D24B6F430828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6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C4EE1-FD42-4362-9BBF-6D52C8233657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DB23F-2541-41B5-AB37-4AED080DDD7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10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88193E-6041-4C28-BE65-9987B26C17A8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E18E2-53CE-4136-A67C-3A15E67551DF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4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76CFF-B411-4008-9360-085D29466BF5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0F221-4F41-40FE-9676-410F6D89DA8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27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0CA9D5-018C-4B05-A376-570CB4D04920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79DA0-E01B-4786-8905-DAC482909B7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41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334ED-4BD1-45DC-BCBF-DD461B3DFC28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47EC2-813A-45DE-9592-64DF9D8D4120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21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4EB51-9433-41DF-BCF2-2126BC21AD0C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0CAB1-7015-4367-A683-05E75A94A1D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07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CC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0F33ACF-DE65-4E20-93A4-6FABF31EF308}" type="datetime1">
              <a:rPr lang="en-US" altLang="en-US"/>
              <a:pPr/>
              <a:t>4/13/2018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SCMI-financieele rapporten ronde 1 t/m 9 NPRF raportage ministerie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6E066E-C342-435C-8138-728BB6B5F7BC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81328"/>
            <a:ext cx="685800" cy="432048"/>
          </a:xfrm>
        </p:spPr>
        <p:txBody>
          <a:bodyPr/>
          <a:lstStyle/>
          <a:p>
            <a:pPr algn="ctr"/>
            <a:fld id="{072837DA-1692-46A1-91C7-FC9DAF33E400}" type="slidenum">
              <a:rPr lang="he-IL" altLang="en-US"/>
              <a:pPr algn="ctr"/>
              <a:t>1</a:t>
            </a:fld>
            <a:endParaRPr lang="en-US" alt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32656"/>
            <a:ext cx="7848600" cy="504056"/>
          </a:xfrm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he-IL" altLang="he-I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פרדס חנה 09-04-2018</a:t>
            </a:r>
            <a:endParaRPr lang="en-US" altLang="he-IL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196752"/>
            <a:ext cx="6624736" cy="5616624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nl-NL" altLang="he-IL" sz="32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he-IL" sz="2800" dirty="0"/>
          </a:p>
          <a:p>
            <a:pPr algn="r"/>
            <a:endParaRPr lang="en-US" altLang="he-IL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altLang="he-IL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altLang="he-IL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 Staal</a:t>
            </a:r>
          </a:p>
          <a:p>
            <a:pPr algn="r"/>
            <a:r>
              <a:rPr lang="en-US" altLang="he-IL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https://staal.bz</a:t>
            </a:r>
            <a:endParaRPr lang="en-US" altLang="he-IL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3416931" cy="527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560" y="6248400"/>
            <a:ext cx="7848872" cy="457200"/>
          </a:xfrm>
        </p:spPr>
        <p:txBody>
          <a:bodyPr/>
          <a:lstStyle/>
          <a:p>
            <a:pPr algn="r"/>
            <a:r>
              <a:rPr lang="he-IL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*על פי דיווח אמריקאי השלל בהולנד היה אחד וחצי מילירד יורו.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67544" cy="404664"/>
          </a:xfrm>
        </p:spPr>
        <p:txBody>
          <a:bodyPr/>
          <a:lstStyle/>
          <a:p>
            <a:pPr algn="ctr"/>
            <a:fld id="{E95D49E7-ED40-4826-B15B-7B6DBF967E5F}" type="slidenum">
              <a:rPr lang="he-IL" altLang="en-US"/>
              <a:pPr algn="ctr"/>
              <a:t>10</a:t>
            </a:fld>
            <a:endParaRPr lang="en-US" alt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29374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בזיזה בזמן השואה בהולנד</a:t>
            </a:r>
            <a:endParaRPr lang="en-US" altLang="he-IL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069" name="Group 17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57616456"/>
              </p:ext>
            </p:extLst>
          </p:nvPr>
        </p:nvGraphicFramePr>
        <p:xfrm>
          <a:off x="539552" y="1114989"/>
          <a:ext cx="8064896" cy="4968551"/>
        </p:xfrm>
        <a:graphic>
          <a:graphicData uri="http://schemas.openxmlformats.org/drawingml/2006/table">
            <a:tbl>
              <a:tblPr/>
              <a:tblGrid>
                <a:gridCol w="1726156"/>
                <a:gridCol w="6338740"/>
              </a:tblGrid>
              <a:tr h="1047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altLang="he-IL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kumimoji="0" lang="he-IL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מיליון </a:t>
                      </a:r>
                      <a:r>
                        <a:rPr kumimoji="0" lang="he-IL" alt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נומינלי</a:t>
                      </a:r>
                      <a:endParaRPr kumimoji="0" lang="en-US" altLang="en-US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נושא</a:t>
                      </a:r>
                      <a:endParaRPr kumimoji="0" lang="en-US" altLang="en-US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מניות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(Liro)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יתרות הבנקים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(Liro)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חפצים ערך שונים (לא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Liro</a:t>
                      </a: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חברות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נמכרו וחוסלו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endParaRPr kumimoji="0" lang="he-IL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נדל"ן ומשכנתאות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תכולת משק הבית (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Abraham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</a:t>
                      </a: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altLang="he-IL" sz="2800" b="0" dirty="0" smtClean="0">
                          <a:ln>
                            <a:solidFill>
                              <a:schemeClr val="tx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€ 470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*סך הכל (לא כולל אמנות, זכויות יוצרים וכו')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269131"/>
            <a:ext cx="8064896" cy="457200"/>
          </a:xfrm>
        </p:spPr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392416"/>
            <a:ext cx="539552" cy="465584"/>
          </a:xfrm>
        </p:spPr>
        <p:txBody>
          <a:bodyPr/>
          <a:lstStyle/>
          <a:p>
            <a:pPr algn="ctr"/>
            <a:fld id="{99E807BD-7534-48A1-86DF-22CC0D5E22C3}" type="slidenum">
              <a:rPr lang="he-IL" altLang="en-US">
                <a:solidFill>
                  <a:srgbClr val="000000"/>
                </a:solidFill>
              </a:rPr>
              <a:pPr algn="ctr"/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792088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המאבק כדי לקבל את רכושם בחזרה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he-IL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352928" cy="4619600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endParaRPr lang="en-US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 algn="r" rtl="1">
              <a:spcAft>
                <a:spcPts val="1800"/>
              </a:spcAft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אחרי השואה, היהודים היו צריכים להילחם כדי להחזיר את רכושם החומרי.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r" rtl="1">
              <a:spcAft>
                <a:spcPts val="1800"/>
              </a:spcAft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אבל המאבק המריר והרגשי ביותר היה זה שישיב את ילדיהם.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he-IL" sz="1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he-IL" sz="2400" dirty="0"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997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8280920" cy="355623"/>
          </a:xfrm>
        </p:spPr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7" y="6330051"/>
            <a:ext cx="434523" cy="404663"/>
          </a:xfrm>
        </p:spPr>
        <p:txBody>
          <a:bodyPr/>
          <a:lstStyle/>
          <a:p>
            <a:fld id="{A527BB52-95C3-4E97-A62D-1DB824D4A07D}" type="slidenum">
              <a:rPr lang="he-IL" altLang="en-US">
                <a:solidFill>
                  <a:srgbClr val="000000"/>
                </a:solidFill>
              </a:rPr>
              <a:pPr/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853231"/>
          </a:xfrm>
        </p:spPr>
        <p:txBody>
          <a:bodyPr/>
          <a:lstStyle/>
          <a:p>
            <a:pPr rtl="1"/>
            <a:r>
              <a:rPr 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היסטוריה של החזרת </a:t>
            </a:r>
            <a:r>
              <a:rPr lang="he-I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זכויות </a:t>
            </a:r>
            <a:r>
              <a:rPr 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לאחר </a:t>
            </a:r>
            <a:r>
              <a:rPr lang="he-I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השואה</a:t>
            </a:r>
            <a:endParaRPr lang="en-US" altLang="he-IL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975"/>
            <a:ext cx="8712968" cy="4824313"/>
          </a:xfrm>
        </p:spPr>
        <p:txBody>
          <a:bodyPr/>
          <a:lstStyle/>
          <a:p>
            <a:pPr marL="514350" indent="-514350" algn="just" rtl="1">
              <a:spcAft>
                <a:spcPts val="672"/>
              </a:spcAft>
              <a:buFont typeface="+mj-lt"/>
              <a:buAutoNum type="arabicPeriod"/>
            </a:pP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מ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מאי 1945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עד שנות ה-70 של המאה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הקודמת נמשך התהליך להחזרת זכויות היהודים, והיה רחוק מלהיות צודק ומושלם.</a:t>
            </a:r>
          </a:p>
          <a:p>
            <a:pPr marL="514350" indent="-514350" algn="just" rtl="1">
              <a:spcBef>
                <a:spcPts val="0"/>
              </a:spcBef>
              <a:spcAft>
                <a:spcPts val="672"/>
              </a:spcAft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בקיץ 1995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סוגיית הרכוש היהודי הפכה לפתע להיות אינטרס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של התקשורת והפוליטיקה.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1">
              <a:spcBef>
                <a:spcPts val="0"/>
              </a:spcBef>
              <a:spcAft>
                <a:spcPts val="672"/>
              </a:spcAft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בספטמבר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1997 הודיעה ה-</a:t>
            </a:r>
            <a:r>
              <a:rPr lang="en-US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TCG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 כי הוא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רוצה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להמשיך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את חלוקת הנתח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הרביעי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והאחרון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של הזהב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הגנוב.</a:t>
            </a:r>
            <a:endParaRPr lang="en-US" alt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1">
              <a:spcAft>
                <a:spcPts val="672"/>
              </a:spcAft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בשנת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1997 נמצאו ארכיוני ליפמן ורוזנטל על ידי סטודנטים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alt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 rtl="1">
              <a:spcAft>
                <a:spcPts val="672"/>
              </a:spcAft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בתחילת שנת 2000, המסקנות וההמלצות של ועדת ואן קמנאדה הפכו להיות זמינות עבור הקהל הרחב.</a:t>
            </a:r>
            <a:endParaRPr lang="en-US" alt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57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771" y="6597352"/>
            <a:ext cx="8064896" cy="256672"/>
          </a:xfrm>
        </p:spPr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539552" cy="472696"/>
          </a:xfrm>
        </p:spPr>
        <p:txBody>
          <a:bodyPr/>
          <a:lstStyle/>
          <a:p>
            <a:pPr algn="ctr"/>
            <a:fld id="{99E807BD-7534-48A1-86DF-22CC0D5E22C3}" type="slidenum">
              <a:rPr lang="he-IL" altLang="en-US">
                <a:solidFill>
                  <a:srgbClr val="000000"/>
                </a:solidFill>
              </a:rPr>
              <a:pPr algn="ctr"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7200"/>
            <a:ext cx="9144000" cy="579512"/>
          </a:xfrm>
        </p:spPr>
        <p:txBody>
          <a:bodyPr/>
          <a:lstStyle/>
          <a:p>
            <a:r>
              <a:rPr lang="he-I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החזרת זכויות היהודים לאחר השואה </a:t>
            </a:r>
            <a:r>
              <a:rPr 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בהולנד</a:t>
            </a:r>
            <a:endParaRPr lang="en-US" altLang="he-IL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770" y="980728"/>
            <a:ext cx="8448710" cy="5328592"/>
          </a:xfrm>
        </p:spPr>
        <p:txBody>
          <a:bodyPr/>
          <a:lstStyle/>
          <a:p>
            <a:pPr marL="514350" indent="-514350" algn="r" rtl="1">
              <a:spcAft>
                <a:spcPts val="0"/>
              </a:spcAft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החזרת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הזכויות לאחר המלחמה התבססה על צווים מלכותיים שהוכנו על ידי ממשלת הולנד בגלות.</a:t>
            </a:r>
          </a:p>
          <a:p>
            <a:pPr marL="514350" indent="-514350" algn="r" rtl="1">
              <a:spcAft>
                <a:spcPts val="0"/>
              </a:spcAft>
              <a:buFont typeface="+mj-lt"/>
              <a:buAutoNum type="arabicPeriod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שתי הגזרות החשובות ביותר נערכו ב-17 ספטמבר 1944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E93)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ו-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E100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r" rtl="1">
              <a:spcAft>
                <a:spcPts val="0"/>
              </a:spcAft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המטרה העיקרית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של הגזרות: שחזורה הכלכלי של הולנד. שיקום הקורבנות היהודים של הטרור הגרמני לא היה בראש סדר העדיפויות.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ממשלת הולנד לא הרגישה אחראית לפעולותיו של הכובש.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r" rtl="1">
              <a:spcAft>
                <a:spcPts val="0"/>
              </a:spcAft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זה הביא לממשלת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הולנד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סכומים נוספים,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לא מבוטלים, למשאבים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הכלכליים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שבאו במישרין או בעקיפים מהשיטה השיטתית של שחזור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זכויות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לאחר המלחמה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he-IL" sz="2400" dirty="0"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5924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8280920" cy="355623"/>
          </a:xfrm>
        </p:spPr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7" y="6330051"/>
            <a:ext cx="434523" cy="404663"/>
          </a:xfrm>
        </p:spPr>
        <p:txBody>
          <a:bodyPr/>
          <a:lstStyle/>
          <a:p>
            <a:fld id="{A527BB52-95C3-4E97-A62D-1DB824D4A07D}" type="slidenum">
              <a:rPr lang="he-IL" altLang="en-US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853231"/>
          </a:xfrm>
        </p:spPr>
        <p:txBody>
          <a:bodyPr/>
          <a:lstStyle/>
          <a:p>
            <a:pPr rtl="1"/>
            <a:r>
              <a:rPr lang="he-I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החזר זכויות לעומת פיצויים</a:t>
            </a:r>
            <a:endParaRPr lang="en-US" altLang="he-IL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712968" cy="4536504"/>
          </a:xfrm>
        </p:spPr>
        <p:txBody>
          <a:bodyPr/>
          <a:lstStyle/>
          <a:p>
            <a:pPr marL="514350" indent="-514350" algn="r" rtl="1">
              <a:spcBef>
                <a:spcPts val="672"/>
              </a:spcBef>
              <a:buFont typeface="+mj-lt"/>
              <a:buAutoNum type="arabicPeriod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בזיזה בזמן השואה נעשתה בצורה חוקית.</a:t>
            </a:r>
          </a:p>
          <a:p>
            <a:pPr marL="514350" indent="-514350" algn="r" rtl="1">
              <a:spcBef>
                <a:spcPts val="672"/>
              </a:spcBef>
              <a:buFont typeface="+mj-lt"/>
              <a:buAutoNum type="arabicPeriod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תכלית שני החוקים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E93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ו-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E100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 הייתה להחזיר את התנועה הכלכלית, בהקדם האפשרי, למצב שהיה לפני המלחמה.</a:t>
            </a:r>
          </a:p>
          <a:p>
            <a:pPr marL="514350" indent="-514350" algn="r" rtl="1">
              <a:spcBef>
                <a:spcPts val="672"/>
              </a:spcBef>
              <a:buFont typeface="+mj-lt"/>
              <a:buAutoNum type="arabicPeriod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החזר זכויות היהודים לא הייתה בעדיפות ראשונה. </a:t>
            </a:r>
          </a:p>
          <a:p>
            <a:pPr marL="514350" indent="-514350" algn="r" rtl="1">
              <a:spcBef>
                <a:spcPts val="672"/>
              </a:spcBef>
              <a:buFont typeface="+mj-lt"/>
              <a:buAutoNum type="arabicPeriod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החזרת הזכויות היא באחריות הממשלה ויש לשלמו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מכסף ציבורי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r" rtl="1">
              <a:spcBef>
                <a:spcPts val="672"/>
              </a:spcBef>
              <a:buFont typeface="+mj-lt"/>
              <a:buAutoNum type="arabicPeriod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אדם או ארגון שגורם נזק צריך לשלם פיצויים.</a:t>
            </a:r>
          </a:p>
          <a:p>
            <a:pPr algn="r" rtl="1"/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 algn="r" rtl="1">
              <a:spcBef>
                <a:spcPts val="672"/>
              </a:spcBef>
              <a:buFont typeface="+mj-lt"/>
              <a:buAutoNum type="arabicPeriod"/>
            </a:pP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43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539552" cy="476672"/>
          </a:xfrm>
        </p:spPr>
        <p:txBody>
          <a:bodyPr/>
          <a:lstStyle/>
          <a:p>
            <a:pPr algn="ctr"/>
            <a:fld id="{26338362-1182-4BD4-A211-D50DF113152A}" type="slidenum">
              <a:rPr lang="he-IL" altLang="en-US"/>
              <a:pPr algn="ctr"/>
              <a:t>15</a:t>
            </a:fld>
            <a:endParaRPr lang="en-US" altLang="en-US" dirty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576064"/>
          </a:xfrm>
        </p:spPr>
        <p:txBody>
          <a:bodyPr/>
          <a:lstStyle/>
          <a:p>
            <a:r>
              <a:rPr lang="he-IL" alt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מסקנות הדו"ח הסופי של ועדת ואן קמנאדה</a:t>
            </a:r>
            <a:endParaRPr lang="en-US" altLang="he-IL" sz="3600" dirty="0">
              <a:solidFill>
                <a:srgbClr val="0070C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7848872" cy="4896544"/>
          </a:xfrm>
        </p:spPr>
        <p:txBody>
          <a:bodyPr/>
          <a:lstStyle/>
          <a:p>
            <a:pPr marL="0" indent="0" algn="r" rtl="1">
              <a:spcAft>
                <a:spcPts val="0"/>
              </a:spcAft>
              <a:buNone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אם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אנו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שופטים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את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התהליך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של החזר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הזכויות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לאחר השואה,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בהתאם לסטנדרטים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של היום,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המסקנות אינן יכולאת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להיות אחרת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מאשר:</a:t>
            </a:r>
          </a:p>
          <a:p>
            <a:pPr marL="514350" indent="-514350" algn="r" rtl="1">
              <a:spcAft>
                <a:spcPts val="0"/>
              </a:spcAft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השבת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זכויות היהודים לאחר השואה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נכשלה.</a:t>
            </a:r>
          </a:p>
          <a:p>
            <a:pPr marL="514350" indent="-514350" algn="r" rtl="1">
              <a:spcAft>
                <a:spcPts val="0"/>
              </a:spcAft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החזרת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הזכויות של יתומי השואה הייתה קטסטרופלית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1800"/>
              </a:spcBef>
              <a:spcAft>
                <a:spcPts val="0"/>
              </a:spcAft>
              <a:buNone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נקודות המוצא של היהודים במו"מ היה שההסכמים חייבים להכיל שני מרכיבים חשובים:</a:t>
            </a:r>
          </a:p>
          <a:p>
            <a:pPr marL="571500" indent="-571500" algn="r" rtl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החזר מוסרי בצורת התנצלות.</a:t>
            </a:r>
          </a:p>
          <a:p>
            <a:pPr marL="571500" indent="-571500" algn="r" rtl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החזר חומרי מבוסס על מחקר פיננסי היסטורי.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609600"/>
            <a:endParaRPr lang="en-US" altLang="he-IL" dirty="0" err="1" smtClean="0">
              <a:cs typeface="Miriam" panose="020B050205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0" y="6705595"/>
            <a:ext cx="8316416" cy="157343"/>
          </a:xfrm>
        </p:spPr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395536" cy="409602"/>
          </a:xfrm>
        </p:spPr>
        <p:txBody>
          <a:bodyPr/>
          <a:lstStyle/>
          <a:p>
            <a:pPr algn="ctr"/>
            <a:fld id="{26338362-1182-4BD4-A211-D50DF113152A}" type="slidenum">
              <a:rPr lang="he-IL" altLang="en-US">
                <a:solidFill>
                  <a:srgbClr val="000000"/>
                </a:solidFill>
              </a:rPr>
              <a:pPr algn="ctr"/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3"/>
            <a:ext cx="9144000" cy="457195"/>
          </a:xfrm>
        </p:spPr>
        <p:txBody>
          <a:bodyPr/>
          <a:lstStyle/>
          <a:p>
            <a:r>
              <a:rPr lang="he-IL" altLang="he-IL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החזרת נכסים שעדיין היו עם הממשלה והמוסדות הפיננסיים</a:t>
            </a:r>
            <a:endParaRPr lang="en-US" altLang="he-IL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84976" cy="6012899"/>
          </a:xfrm>
        </p:spPr>
        <p:txBody>
          <a:bodyPr/>
          <a:lstStyle/>
          <a:p>
            <a:pPr marL="0" indent="0" algn="r" rtl="1">
              <a:buFontTx/>
              <a:buNone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הבסיס למשא-ומתן היה: הסכומים הנמצאים ללא-עוררין שלא בצדק בממשלה, חברות ביטוח, בנקים ושוק ניירות ערך, בסוף המאה הקודמת, חייבים לחזור לניצולי השואה.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חברות ביטוח: לאחר השחרור הולנד שוחזרו פוליסות הביטוח במידה רבה על פי שיטת שיקום הזכויות. ההסכם נחתם ב-11-11-1999.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ממשלת הולנד: בינואר 2000 ועדת ואן </a:t>
            </a:r>
            <a:r>
              <a:rPr lang="he-IL" altLang="he-I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קמאנאדה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הציע לממשלה לאפשר סכום של כ-113 מילון יורו בגין עוולות שהתגלו.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בנקים: התייעצויות בין הבנקים לבין הקהילה היהודית כבר התחלו ביולי 1999. ההסכם נחתם יחד עם שוק ניירות ערך.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שוק ניירות ערך: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משא ומתן זה החל בסוף מארס 2000 ויהיה לו אופי שונה לחלוטין מהמו"מ הקודמים.</a:t>
            </a:r>
          </a:p>
        </p:txBody>
      </p:sp>
    </p:spTree>
    <p:extLst>
      <p:ext uri="{BB962C8B-B14F-4D97-AF65-F5344CB8AC3E}">
        <p14:creationId xmlns:p14="http://schemas.microsoft.com/office/powerpoint/2010/main" val="1153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6456" y="6248400"/>
            <a:ext cx="467544" cy="457200"/>
          </a:xfrm>
        </p:spPr>
        <p:txBody>
          <a:bodyPr/>
          <a:lstStyle/>
          <a:p>
            <a:pPr algn="ctr"/>
            <a:fld id="{27279DA0-E01B-4786-8905-DAC482909B71}" type="slidenum">
              <a:rPr lang="he-IL" altLang="en-US" smtClean="0">
                <a:solidFill>
                  <a:srgbClr val="000000"/>
                </a:solidFill>
              </a:rPr>
              <a:pPr algn="ctr"/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79730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6456" y="6248400"/>
            <a:ext cx="467544" cy="457200"/>
          </a:xfrm>
        </p:spPr>
        <p:txBody>
          <a:bodyPr/>
          <a:lstStyle/>
          <a:p>
            <a:pPr algn="ctr"/>
            <a:fld id="{27279DA0-E01B-4786-8905-DAC482909B71}" type="slidenum">
              <a:rPr lang="he-IL" altLang="en-US" smtClean="0">
                <a:solidFill>
                  <a:srgbClr val="000000"/>
                </a:solidFill>
              </a:rPr>
              <a:pPr algn="ctr"/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19" y="476672"/>
            <a:ext cx="7416824" cy="55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539552" cy="476672"/>
          </a:xfrm>
        </p:spPr>
        <p:txBody>
          <a:bodyPr/>
          <a:lstStyle/>
          <a:p>
            <a:pPr algn="ctr"/>
            <a:fld id="{26338362-1182-4BD4-A211-D50DF113152A}" type="slidenum">
              <a:rPr lang="he-IL" altLang="en-US">
                <a:solidFill>
                  <a:srgbClr val="000000"/>
                </a:solidFill>
              </a:rPr>
              <a:pPr algn="ctr"/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79513"/>
          </a:xfrm>
        </p:spPr>
        <p:txBody>
          <a:bodyPr/>
          <a:lstStyle/>
          <a:p>
            <a:r>
              <a:rPr lang="he-IL" altLang="he-I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חלוקת החזרת נכסים יהודיים שעדיין היו בממשלה והמוסדות הפיננסיים בסוף המאה הקודמת  </a:t>
            </a:r>
            <a:endParaRPr lang="en-US" altLang="he-IL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39"/>
            <a:ext cx="8208912" cy="3899285"/>
          </a:xfrm>
        </p:spPr>
        <p:txBody>
          <a:bodyPr/>
          <a:lstStyle/>
          <a:p>
            <a:pPr marL="0" indent="0" algn="r" rtl="1">
              <a:buFontTx/>
              <a:buNone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כספי מרור באים מהממשלה ההולנדית והמגזר הפרטי וחייבים להישאר נפרדים.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כסף ציבורי – </a:t>
            </a:r>
            <a:r>
              <a:rPr lang="en-US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SMO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(ממשלת הולנד)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כס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ף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פרטי   – </a:t>
            </a:r>
            <a:r>
              <a:rPr lang="en-US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he-I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(שוק ניירות ערך, בנקים וחברות ביטוח)</a:t>
            </a:r>
          </a:p>
          <a:p>
            <a:pPr marL="0" indent="0" algn="r" rtl="1">
              <a:buFontTx/>
              <a:buNone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חלוקה כספי מרור</a:t>
            </a:r>
          </a:p>
          <a:p>
            <a:pPr marL="571500" indent="-571500" algn="r" rtl="1">
              <a:buFont typeface="+mj-lt"/>
              <a:buAutoNum type="romanU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הטבות אישיות לניצולי השואה:	82%</a:t>
            </a:r>
          </a:p>
          <a:p>
            <a:pPr marL="571500" indent="-571500" algn="r" rtl="1">
              <a:buFont typeface="+mj-lt"/>
              <a:buAutoNum type="romanU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הטבות למטרות קולקטיביות: 		18%</a:t>
            </a:r>
          </a:p>
          <a:p>
            <a:pPr marL="342000" indent="-609600"/>
            <a:endParaRPr lang="en-US" altLang="he-IL" dirty="0" err="1" smtClean="0"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434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בית המגורים של משפחת סטאל באמסטרדם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528580"/>
            <a:ext cx="6264696" cy="469852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53336"/>
            <a:ext cx="685800" cy="404664"/>
          </a:xfrm>
        </p:spPr>
        <p:txBody>
          <a:bodyPr/>
          <a:lstStyle/>
          <a:p>
            <a:pPr algn="ctr"/>
            <a:fld id="{6D7C21B6-DB38-4BC2-B1D7-1F1209133395}" type="slidenum">
              <a:rPr lang="he-IL" altLang="en-US" smtClean="0">
                <a:solidFill>
                  <a:srgbClr val="000000"/>
                </a:solidFill>
              </a:rPr>
              <a:pPr algn="ctr"/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8244780" cy="396280"/>
          </a:xfrm>
        </p:spPr>
        <p:txBody>
          <a:bodyPr/>
          <a:lstStyle/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€1</a:t>
            </a:r>
            <a:r>
              <a:rPr lang="he-IL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he-IL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גילדן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2.203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5" y="6453336"/>
            <a:ext cx="450783" cy="404664"/>
          </a:xfrm>
        </p:spPr>
        <p:txBody>
          <a:bodyPr/>
          <a:lstStyle/>
          <a:p>
            <a:pPr algn="ctr"/>
            <a:fld id="{A711B8E8-214F-4190-BA2D-E0852DFDB9E9}" type="slidenum">
              <a:rPr lang="he-IL" altLang="en-US"/>
              <a:pPr algn="ctr"/>
              <a:t>20</a:t>
            </a:fld>
            <a:endParaRPr lang="en-US" altLang="en-US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החזר כספי מלחמת עולם השנייה (מיליוני יורו)</a:t>
            </a:r>
            <a:endParaRPr lang="en-US" altLang="he-IL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he-I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he-IL" altLang="he-IL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דצמבר </a:t>
            </a:r>
            <a:endParaRPr lang="en-US" altLang="he-IL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" y="1467544"/>
            <a:ext cx="3771528" cy="2321496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altLang="en-US" b="1" dirty="0"/>
          </a:p>
          <a:p>
            <a:pPr algn="ctr">
              <a:spcBef>
                <a:spcPct val="50000"/>
              </a:spcBef>
            </a:pPr>
            <a:r>
              <a:rPr lang="he-IL" alt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כסף ציבורי</a:t>
            </a:r>
            <a:endParaRPr lang="en-US" alt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(משרד האוצר)</a:t>
            </a:r>
            <a:endParaRPr lang="en-US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spcBef>
                <a:spcPct val="50000"/>
              </a:spcBef>
            </a:pPr>
            <a:r>
              <a:rPr lang="nl-NL" altLang="he-IL" dirty="0">
                <a:latin typeface="David" panose="020E0502060401010101" pitchFamily="34" charset="-79"/>
                <a:cs typeface="David" panose="020E0502060401010101" pitchFamily="34" charset="-79"/>
              </a:rPr>
              <a:t>€</a:t>
            </a:r>
            <a:r>
              <a:rPr lang="en-US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181.6</a:t>
            </a:r>
            <a:endParaRPr lang="en-US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altLang="en-US" dirty="0"/>
          </a:p>
        </p:txBody>
      </p:sp>
      <p:grpSp>
        <p:nvGrpSpPr>
          <p:cNvPr id="2065" name="Group 17"/>
          <p:cNvGrpSpPr>
            <a:grpSpLocks/>
          </p:cNvGrpSpPr>
          <p:nvPr/>
        </p:nvGrpSpPr>
        <p:grpSpPr bwMode="auto">
          <a:xfrm>
            <a:off x="4038600" y="1467544"/>
            <a:ext cx="4953000" cy="2321496"/>
            <a:chOff x="2448" y="1104"/>
            <a:chExt cx="2976" cy="1104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448" y="1359"/>
              <a:ext cx="2976" cy="849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he-IL" altLang="he-IL" dirty="0" smtClean="0"/>
                <a:t>      </a:t>
              </a:r>
              <a:r>
                <a:rPr lang="he-I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בנקים</a:t>
              </a:r>
              <a:r>
                <a:rPr lang="en-US" altLang="he-IL" dirty="0" smtClean="0"/>
                <a:t> </a:t>
              </a:r>
              <a:r>
                <a:rPr lang="he-IL" altLang="he-IL" dirty="0" smtClean="0"/>
                <a:t> </a:t>
              </a:r>
              <a:r>
                <a:rPr lang="en-US" altLang="he-IL" dirty="0" smtClean="0"/>
                <a:t>  </a:t>
              </a:r>
              <a:r>
                <a:rPr lang="he-IL" altLang="he-IL" dirty="0" smtClean="0"/>
                <a:t>   </a:t>
              </a:r>
              <a:r>
                <a:rPr lang="he-I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בורסה</a:t>
              </a:r>
              <a:r>
                <a:rPr lang="en-US" altLang="he-IL" dirty="0" smtClean="0"/>
                <a:t>    </a:t>
              </a:r>
              <a:r>
                <a:rPr lang="he-IL" altLang="he-IL" dirty="0" smtClean="0"/>
                <a:t>   </a:t>
              </a:r>
              <a:r>
                <a:rPr lang="he-I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חברות   </a:t>
              </a:r>
              <a:endParaRPr lang="en-US" altLang="he-IL" dirty="0"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r"/>
              <a:r>
                <a:rPr lang="en-US" altLang="he-IL" dirty="0">
                  <a:latin typeface="David" panose="020E0502060401010101" pitchFamily="34" charset="-79"/>
                  <a:cs typeface="David" panose="020E0502060401010101" pitchFamily="34" charset="-79"/>
                </a:rPr>
                <a:t>                  </a:t>
              </a:r>
              <a:r>
                <a:rPr lang="he-I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למניות </a:t>
              </a:r>
              <a:r>
                <a:rPr lang="en-US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    </a:t>
              </a:r>
              <a:r>
                <a:rPr lang="he-I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 </a:t>
              </a:r>
              <a:r>
                <a:rPr lang="en-US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 </a:t>
              </a:r>
              <a:r>
                <a:rPr lang="he-I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  ביטוח</a:t>
              </a:r>
              <a:endParaRPr lang="en-US" altLang="he-IL" dirty="0"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nl-N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€</a:t>
              </a:r>
              <a:r>
                <a:rPr lang="en-US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22.7</a:t>
              </a:r>
              <a:r>
                <a:rPr lang="he-I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         </a:t>
              </a:r>
              <a:r>
                <a:rPr lang="nl-N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€</a:t>
              </a:r>
              <a:r>
                <a:rPr lang="en-US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119.8  </a:t>
              </a:r>
              <a:r>
                <a:rPr lang="he-I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       </a:t>
              </a:r>
              <a:r>
                <a:rPr lang="nl-NL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€</a:t>
              </a:r>
              <a:r>
                <a:rPr lang="en-US" altLang="he-IL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 22.7</a:t>
              </a:r>
              <a:endParaRPr lang="en-US" altLang="he-IL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264" y="1359"/>
              <a:ext cx="0" cy="849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4490" y="1359"/>
              <a:ext cx="0" cy="849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448" y="1104"/>
              <a:ext cx="2976" cy="255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altLang="he-IL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מגזר הפרטי</a:t>
              </a:r>
              <a:endParaRPr lang="en-US" altLang="he-IL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47700" y="4580787"/>
            <a:ext cx="7848600" cy="1584325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FF7C80"/>
              </a:gs>
            </a:gsLst>
            <a:lin ang="2700000" scaled="1"/>
          </a:gradFill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סך הכל</a:t>
            </a:r>
            <a:endParaRPr lang="en-US" alt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>
                <a:latin typeface="David" panose="020E0502060401010101" pitchFamily="34" charset="-79"/>
                <a:cs typeface="David" panose="020E0502060401010101" pitchFamily="34" charset="-79"/>
              </a:rPr>
              <a:t>€</a:t>
            </a:r>
            <a:r>
              <a:rPr lang="en-US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346.8</a:t>
            </a:r>
            <a:endParaRPr lang="en-US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979712" y="3806616"/>
            <a:ext cx="0" cy="77417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4716016" y="3806616"/>
            <a:ext cx="0" cy="77417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6372200" y="3806616"/>
            <a:ext cx="0" cy="77417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7956376" y="3797828"/>
            <a:ext cx="0" cy="77417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37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875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375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875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375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875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375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animBg="1" autoUpdateAnimBg="0"/>
      <p:bldP spid="2060" grpId="0" animBg="1" autoUpdateAnimBg="0"/>
      <p:bldP spid="2061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EFE4-7D4B-4CD3-BB8B-FF05F97B2BE9}" type="slidenum">
              <a:rPr lang="he-IL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762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כסף ציבורי הולנדי - במיליוני יורו (2000)</a:t>
            </a:r>
            <a:endParaRPr lang="en-US" altLang="he-IL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33600" y="762000"/>
            <a:ext cx="4800600" cy="12192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משרד האוצר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181.6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" y="2514600"/>
            <a:ext cx="4267200" cy="13716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מטרות הומניטריות בינלאומיות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22.7</a:t>
            </a:r>
            <a:endParaRPr lang="en-US" altLang="he-I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495800" y="2514600"/>
            <a:ext cx="4612704" cy="1371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SMO/SAMO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158.9</a:t>
            </a:r>
            <a:endParaRPr lang="en-US" altLang="he-IL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953000"/>
            <a:ext cx="2895600" cy="1752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חדר 1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הטבות אישיות</a:t>
            </a:r>
          </a:p>
          <a:p>
            <a:pPr algn="ctr"/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€129.4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200400" y="4953000"/>
            <a:ext cx="2842591" cy="1752600"/>
          </a:xfrm>
          <a:prstGeom prst="rect">
            <a:avLst/>
          </a:prstGeom>
          <a:gradFill rotWithShape="0">
            <a:gsLst>
              <a:gs pos="0">
                <a:srgbClr val="F4F4A4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חדר 2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מטרות קולקטיביות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בהולנד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21.8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324600" y="4953000"/>
            <a:ext cx="2783904" cy="17526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חדר 3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מטרות קולקטיביות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בישראל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€7.7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00" name="Group 28"/>
          <p:cNvGrpSpPr>
            <a:grpSpLocks/>
          </p:cNvGrpSpPr>
          <p:nvPr/>
        </p:nvGrpSpPr>
        <p:grpSpPr bwMode="auto">
          <a:xfrm>
            <a:off x="3124200" y="1981200"/>
            <a:ext cx="3124200" cy="533400"/>
            <a:chOff x="1968" y="1296"/>
            <a:chExt cx="1968" cy="192"/>
          </a:xfrm>
        </p:grpSpPr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1968" y="1296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3936" y="1296"/>
              <a:ext cx="0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1905000" y="3886200"/>
            <a:ext cx="3048000" cy="1066800"/>
            <a:chOff x="912" y="2448"/>
            <a:chExt cx="1920" cy="576"/>
          </a:xfrm>
        </p:grpSpPr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2832" y="2448"/>
              <a:ext cx="0" cy="3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096" name="Group 24"/>
            <p:cNvGrpSpPr>
              <a:grpSpLocks/>
            </p:cNvGrpSpPr>
            <p:nvPr/>
          </p:nvGrpSpPr>
          <p:grpSpPr bwMode="auto">
            <a:xfrm>
              <a:off x="912" y="2784"/>
              <a:ext cx="1920" cy="240"/>
              <a:chOff x="1152" y="2784"/>
              <a:chExt cx="1920" cy="240"/>
            </a:xfrm>
          </p:grpSpPr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 flipH="1">
                <a:off x="1152" y="2784"/>
                <a:ext cx="192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1152" y="2784"/>
                <a:ext cx="0" cy="24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5638800" y="3886200"/>
            <a:ext cx="0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7086600" y="3886200"/>
            <a:ext cx="0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1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nimBg="1" autoUpdateAnimBg="0"/>
      <p:bldP spid="3076" grpId="0" animBg="1" autoUpdateAnimBg="0"/>
      <p:bldP spid="3077" grpId="0" animBg="1" autoUpdateAnimBg="0"/>
      <p:bldP spid="3078" grpId="0" animBg="1" autoUpdateAnimBg="0"/>
      <p:bldP spid="3079" grpId="0" animBg="1" autoUpdateAnimBg="0"/>
      <p:bldP spid="3080" grpId="0" animBg="1" autoUpdateAnimBg="0"/>
      <p:bldP spid="3098" grpId="0" animBg="1"/>
      <p:bldP spid="30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RS-p.294-297; 326; 330</a:t>
            </a:r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C687-1F90-4A06-9628-C586A7385684}" type="slidenum">
              <a:rPr lang="he-IL" altLang="en-US"/>
              <a:pPr/>
              <a:t>22</a:t>
            </a:fld>
            <a:endParaRPr lang="en-US" alt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alt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כסף פרטי הולנדי - במיליוני יורו (2000 &amp; 2003)</a:t>
            </a:r>
            <a:endParaRPr lang="en-US" altLang="he-IL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1000" y="762000"/>
            <a:ext cx="2514600" cy="9144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חברות ביטוח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>
                <a:latin typeface="Arial" panose="020B0604020202020204" pitchFamily="34" charset="0"/>
                <a:cs typeface="Arial" panose="020B0604020202020204" pitchFamily="34" charset="0"/>
              </a:rPr>
              <a:t>23 (2000)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429000" y="762000"/>
            <a:ext cx="2514600" cy="91440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tint val="5333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בנקים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>
                <a:latin typeface="Arial" panose="020B0604020202020204" pitchFamily="34" charset="0"/>
                <a:cs typeface="Arial" panose="020B0604020202020204" pitchFamily="34" charset="0"/>
              </a:rPr>
              <a:t>23 (2000)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400800" y="762000"/>
            <a:ext cx="2514600" cy="9144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שוק ניירות ערך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>
                <a:latin typeface="Arial" panose="020B0604020202020204" pitchFamily="34" charset="0"/>
                <a:cs typeface="Arial" panose="020B0604020202020204" pitchFamily="34" charset="0"/>
              </a:rPr>
              <a:t>120 (2000)</a:t>
            </a:r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76200" y="2209800"/>
            <a:ext cx="3276600" cy="1295400"/>
            <a:chOff x="48" y="1392"/>
            <a:chExt cx="2064" cy="816"/>
          </a:xfrm>
        </p:grpSpPr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48" y="1392"/>
              <a:ext cx="864" cy="81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תביעות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l-N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SIVS </a:t>
              </a:r>
            </a:p>
            <a:p>
              <a:pPr algn="ctr"/>
              <a:r>
                <a:rPr lang="nl-N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€9.1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1008" y="1392"/>
              <a:ext cx="1104" cy="81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אנדרטה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e-I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דיגיטלית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l-NL" altLang="he-IL" dirty="0">
                  <a:latin typeface="Arial" panose="020B0604020202020204" pitchFamily="34" charset="0"/>
                  <a:cs typeface="Arial" panose="020B0604020202020204" pitchFamily="34" charset="0"/>
                </a:rPr>
                <a:t>€</a:t>
              </a:r>
              <a:r>
                <a:rPr lang="en-US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2.3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993" name="Group 9"/>
          <p:cNvGrpSpPr>
            <a:grpSpLocks/>
          </p:cNvGrpSpPr>
          <p:nvPr/>
        </p:nvGrpSpPr>
        <p:grpSpPr bwMode="auto">
          <a:xfrm>
            <a:off x="1066800" y="1676400"/>
            <a:ext cx="1143000" cy="533400"/>
            <a:chOff x="672" y="1056"/>
            <a:chExt cx="720" cy="336"/>
          </a:xfrm>
        </p:grpSpPr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672" y="1056"/>
              <a:ext cx="0" cy="3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1392" y="1056"/>
              <a:ext cx="0" cy="3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2743200" y="3657600"/>
            <a:ext cx="4205064" cy="990600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3810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SIM + </a:t>
            </a:r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תביעות</a:t>
            </a:r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ס.מ.</a:t>
            </a:r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 (2003)</a:t>
            </a:r>
            <a:endParaRPr lang="en-US" alt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€108 + €50.8 </a:t>
            </a:r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l-N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€158.8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609600" y="4953000"/>
            <a:ext cx="8458200" cy="1762125"/>
            <a:chOff x="384" y="3120"/>
            <a:chExt cx="5328" cy="1110"/>
          </a:xfrm>
        </p:grpSpPr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384" y="3120"/>
              <a:ext cx="1440" cy="1104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99"/>
                </a:gs>
              </a:gsLst>
              <a:lin ang="5400000" scaled="1"/>
            </a:gradFill>
            <a:ln w="38100">
              <a:solidFill>
                <a:srgbClr val="FEA8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altLang="he-IL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חדר 1</a:t>
              </a:r>
              <a:endParaRPr lang="he-IL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he-IL" altLang="he-IL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he-IL" altLang="he-IL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הטבות </a:t>
              </a:r>
              <a:r>
                <a:rPr lang="he-IL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אישיות</a:t>
              </a:r>
              <a:endParaRPr lang="en-US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l-N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€</a:t>
              </a:r>
              <a:r>
                <a:rPr lang="en-US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126.5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2046" y="3126"/>
              <a:ext cx="1728" cy="1104"/>
            </a:xfrm>
            <a:prstGeom prst="rect">
              <a:avLst/>
            </a:prstGeom>
            <a:gradFill rotWithShape="0">
              <a:gsLst>
                <a:gs pos="0">
                  <a:srgbClr val="F4F4A4"/>
                </a:gs>
                <a:gs pos="100000">
                  <a:srgbClr val="FFCC99"/>
                </a:gs>
              </a:gsLst>
              <a:lin ang="5400000" scaled="1"/>
            </a:gradFill>
            <a:ln w="38100">
              <a:solidFill>
                <a:srgbClr val="FEA8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he-IL" dirty="0">
                  <a:latin typeface="Arial" panose="020B0604020202020204" pitchFamily="34" charset="0"/>
                  <a:cs typeface="Arial" panose="020B0604020202020204" pitchFamily="34" charset="0"/>
                </a:rPr>
                <a:t>COM</a:t>
              </a:r>
            </a:p>
            <a:p>
              <a:pPr algn="ctr"/>
              <a:r>
                <a:rPr lang="he-IL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מטרות קולקטיביות</a:t>
              </a:r>
              <a:endParaRPr lang="en-US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e-IL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בהולנד</a:t>
              </a:r>
              <a:endParaRPr lang="en-US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l-N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€23.</a:t>
              </a:r>
              <a:r>
                <a:rPr lang="en-US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4014" y="3120"/>
              <a:ext cx="1698" cy="1104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CC99"/>
                </a:gs>
              </a:gsLst>
              <a:lin ang="5400000" scaled="1"/>
            </a:gradFill>
            <a:ln w="38100">
              <a:solidFill>
                <a:srgbClr val="FEA81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he-IL" dirty="0">
                  <a:latin typeface="Arial" panose="020B0604020202020204" pitchFamily="34" charset="0"/>
                  <a:cs typeface="Arial" panose="020B0604020202020204" pitchFamily="34" charset="0"/>
                </a:rPr>
                <a:t>SCMI</a:t>
              </a:r>
              <a:endParaRPr lang="en-US" altLang="he-IL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e-IL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מטרות קולקטיביות</a:t>
              </a:r>
              <a:endParaRPr lang="en-US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e-IL" altLang="he-IL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בישראל</a:t>
              </a:r>
              <a:endParaRPr lang="en-US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l-N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€8.4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6105525" y="2209800"/>
            <a:ext cx="2962275" cy="1295399"/>
            <a:chOff x="3798" y="1392"/>
            <a:chExt cx="1866" cy="816"/>
          </a:xfrm>
        </p:grpSpPr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3798" y="1392"/>
              <a:ext cx="906" cy="816"/>
            </a:xfrm>
            <a:prstGeom prst="rect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99CCFF"/>
                </a:gs>
              </a:gsLst>
              <a:lin ang="5400000" scaled="1"/>
            </a:gra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תביעות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l-N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SIES</a:t>
              </a:r>
            </a:p>
            <a:p>
              <a:pPr algn="ctr"/>
              <a:r>
                <a:rPr lang="nl-N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€34.0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>
              <a:off x="4800" y="1392"/>
              <a:ext cx="864" cy="816"/>
            </a:xfrm>
            <a:prstGeom prst="rect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99CCFF"/>
                </a:gs>
              </a:gsLst>
              <a:lin ang="5400000" scaled="1"/>
            </a:gra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e-I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סיוע</a:t>
              </a:r>
              <a:endParaRPr lang="en-US" altLang="he-IL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e-IL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משפטי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nl-NL" altLang="he-IL" dirty="0">
                  <a:latin typeface="Arial" panose="020B0604020202020204" pitchFamily="34" charset="0"/>
                  <a:cs typeface="Arial" panose="020B0604020202020204" pitchFamily="34" charset="0"/>
                </a:rPr>
                <a:t>€</a:t>
              </a:r>
              <a:r>
                <a:rPr lang="en-US" altLang="he-I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11.3</a:t>
              </a:r>
              <a:endParaRPr lang="en-US" altLang="he-I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181113" y="2208988"/>
            <a:ext cx="1371962" cy="1287067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100000">
                <a:srgbClr val="00CCFF">
                  <a:gamma/>
                  <a:tint val="4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תביעות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SIBS</a:t>
            </a:r>
          </a:p>
          <a:p>
            <a:pPr algn="ctr"/>
            <a:r>
              <a:rPr lang="nl-N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005" name="Group 21"/>
          <p:cNvGrpSpPr>
            <a:grpSpLocks/>
          </p:cNvGrpSpPr>
          <p:nvPr/>
        </p:nvGrpSpPr>
        <p:grpSpPr bwMode="auto">
          <a:xfrm>
            <a:off x="7162800" y="1676400"/>
            <a:ext cx="1143000" cy="533400"/>
            <a:chOff x="672" y="1056"/>
            <a:chExt cx="720" cy="336"/>
          </a:xfrm>
        </p:grpSpPr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>
              <a:off x="672" y="1056"/>
              <a:ext cx="0" cy="3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392" y="1056"/>
              <a:ext cx="0" cy="3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4800600" y="16764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4716016" y="46482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013" name="Group 29"/>
          <p:cNvGrpSpPr>
            <a:grpSpLocks/>
          </p:cNvGrpSpPr>
          <p:nvPr/>
        </p:nvGrpSpPr>
        <p:grpSpPr bwMode="auto">
          <a:xfrm>
            <a:off x="2743200" y="1676400"/>
            <a:ext cx="3886200" cy="1981200"/>
            <a:chOff x="1728" y="1056"/>
            <a:chExt cx="2448" cy="1248"/>
          </a:xfrm>
        </p:grpSpPr>
        <p:grpSp>
          <p:nvGrpSpPr>
            <p:cNvPr id="42014" name="Group 30"/>
            <p:cNvGrpSpPr>
              <a:grpSpLocks/>
            </p:cNvGrpSpPr>
            <p:nvPr/>
          </p:nvGrpSpPr>
          <p:grpSpPr bwMode="auto">
            <a:xfrm>
              <a:off x="1728" y="1056"/>
              <a:ext cx="576" cy="1248"/>
              <a:chOff x="1728" y="1056"/>
              <a:chExt cx="576" cy="1200"/>
            </a:xfrm>
          </p:grpSpPr>
          <p:sp>
            <p:nvSpPr>
              <p:cNvPr id="42015" name="Line 31"/>
              <p:cNvSpPr>
                <a:spLocks noChangeShapeType="1"/>
              </p:cNvSpPr>
              <p:nvPr/>
            </p:nvSpPr>
            <p:spPr bwMode="auto">
              <a:xfrm>
                <a:off x="1728" y="1056"/>
                <a:ext cx="0" cy="14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Line 32"/>
              <p:cNvSpPr>
                <a:spLocks noChangeShapeType="1"/>
              </p:cNvSpPr>
              <p:nvPr/>
            </p:nvSpPr>
            <p:spPr bwMode="auto">
              <a:xfrm>
                <a:off x="1728" y="1200"/>
                <a:ext cx="43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7" name="Line 33"/>
              <p:cNvSpPr>
                <a:spLocks noChangeShapeType="1"/>
              </p:cNvSpPr>
              <p:nvPr/>
            </p:nvSpPr>
            <p:spPr bwMode="auto">
              <a:xfrm>
                <a:off x="2160" y="1200"/>
                <a:ext cx="144" cy="105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18" name="Group 34"/>
            <p:cNvGrpSpPr>
              <a:grpSpLocks/>
            </p:cNvGrpSpPr>
            <p:nvPr/>
          </p:nvGrpSpPr>
          <p:grpSpPr bwMode="auto">
            <a:xfrm flipH="1">
              <a:off x="3600" y="1056"/>
              <a:ext cx="576" cy="1248"/>
              <a:chOff x="1728" y="1056"/>
              <a:chExt cx="576" cy="1200"/>
            </a:xfrm>
          </p:grpSpPr>
          <p:sp>
            <p:nvSpPr>
              <p:cNvPr id="42019" name="Line 35"/>
              <p:cNvSpPr>
                <a:spLocks noChangeShapeType="1"/>
              </p:cNvSpPr>
              <p:nvPr/>
            </p:nvSpPr>
            <p:spPr bwMode="auto">
              <a:xfrm>
                <a:off x="1728" y="1056"/>
                <a:ext cx="0" cy="14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0" name="Line 36"/>
              <p:cNvSpPr>
                <a:spLocks noChangeShapeType="1"/>
              </p:cNvSpPr>
              <p:nvPr/>
            </p:nvSpPr>
            <p:spPr bwMode="auto">
              <a:xfrm>
                <a:off x="1728" y="1200"/>
                <a:ext cx="43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Line 37"/>
              <p:cNvSpPr>
                <a:spLocks noChangeShapeType="1"/>
              </p:cNvSpPr>
              <p:nvPr/>
            </p:nvSpPr>
            <p:spPr bwMode="auto">
              <a:xfrm>
                <a:off x="2160" y="1200"/>
                <a:ext cx="144" cy="105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2400" y="1056"/>
              <a:ext cx="0" cy="12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23" name="Group 39"/>
          <p:cNvGrpSpPr>
            <a:grpSpLocks/>
          </p:cNvGrpSpPr>
          <p:nvPr/>
        </p:nvGrpSpPr>
        <p:grpSpPr bwMode="auto">
          <a:xfrm>
            <a:off x="2438400" y="1752600"/>
            <a:ext cx="4648200" cy="473075"/>
            <a:chOff x="1536" y="1104"/>
            <a:chExt cx="2832" cy="298"/>
          </a:xfrm>
        </p:grpSpPr>
        <p:sp>
          <p:nvSpPr>
            <p:cNvPr id="42024" name="Text Box 40"/>
            <p:cNvSpPr txBox="1">
              <a:spLocks noChangeArrowheads="1"/>
            </p:cNvSpPr>
            <p:nvPr/>
          </p:nvSpPr>
          <p:spPr bwMode="auto">
            <a:xfrm>
              <a:off x="1536" y="1142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he-IL" sz="2000"/>
                <a:t>€</a:t>
              </a:r>
              <a:r>
                <a:rPr lang="en-US" altLang="he-IL" sz="2000"/>
                <a:t>12</a:t>
              </a:r>
            </a:p>
          </p:txBody>
        </p:sp>
        <p:sp>
          <p:nvSpPr>
            <p:cNvPr id="42025" name="Text Box 41"/>
            <p:cNvSpPr txBox="1">
              <a:spLocks noChangeArrowheads="1"/>
            </p:cNvSpPr>
            <p:nvPr/>
          </p:nvSpPr>
          <p:spPr bwMode="auto">
            <a:xfrm>
              <a:off x="2352" y="1104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he-IL" sz="2000"/>
                <a:t>€</a:t>
              </a:r>
              <a:r>
                <a:rPr lang="en-US" altLang="he-IL" sz="2000"/>
                <a:t>21</a:t>
              </a:r>
            </a:p>
          </p:txBody>
        </p:sp>
        <p:sp>
          <p:nvSpPr>
            <p:cNvPr id="42026" name="Text Box 42"/>
            <p:cNvSpPr txBox="1">
              <a:spLocks noChangeArrowheads="1"/>
            </p:cNvSpPr>
            <p:nvPr/>
          </p:nvSpPr>
          <p:spPr bwMode="auto">
            <a:xfrm>
              <a:off x="3744" y="1152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altLang="he-IL" sz="2000" dirty="0" smtClean="0"/>
                <a:t>€75</a:t>
              </a:r>
              <a:endParaRPr lang="en-US" altLang="he-IL" sz="2000" dirty="0"/>
            </a:p>
          </p:txBody>
        </p:sp>
      </p:grpSp>
      <p:grpSp>
        <p:nvGrpSpPr>
          <p:cNvPr id="42029" name="Group 45"/>
          <p:cNvGrpSpPr>
            <a:grpSpLocks/>
          </p:cNvGrpSpPr>
          <p:nvPr/>
        </p:nvGrpSpPr>
        <p:grpSpPr bwMode="auto">
          <a:xfrm>
            <a:off x="1344216" y="4141401"/>
            <a:ext cx="6912768" cy="802454"/>
            <a:chOff x="1104" y="2616"/>
            <a:chExt cx="3744" cy="492"/>
          </a:xfrm>
        </p:grpSpPr>
        <p:cxnSp>
          <p:nvCxnSpPr>
            <p:cNvPr id="42011" name="AutoShape 27"/>
            <p:cNvCxnSpPr>
              <a:cxnSpLocks noChangeShapeType="1"/>
            </p:cNvCxnSpPr>
            <p:nvPr/>
          </p:nvCxnSpPr>
          <p:spPr bwMode="auto">
            <a:xfrm rot="10800000" flipV="1">
              <a:off x="1104" y="2616"/>
              <a:ext cx="756" cy="492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12" name="AutoShape 28"/>
            <p:cNvCxnSpPr>
              <a:cxnSpLocks noChangeShapeType="1"/>
            </p:cNvCxnSpPr>
            <p:nvPr/>
          </p:nvCxnSpPr>
          <p:spPr bwMode="auto">
            <a:xfrm>
              <a:off x="4140" y="2616"/>
              <a:ext cx="708" cy="492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Elbow Connector 30"/>
          <p:cNvCxnSpPr>
            <a:stCxn id="41991" idx="2"/>
          </p:cNvCxnSpPr>
          <p:nvPr/>
        </p:nvCxnSpPr>
        <p:spPr>
          <a:xfrm rot="16200000" flipH="1">
            <a:off x="1557528" y="2709672"/>
            <a:ext cx="390144" cy="1981200"/>
          </a:xfrm>
          <a:prstGeom prst="bentConnector2">
            <a:avLst/>
          </a:prstGeom>
          <a:ln w="1905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lbow Connector 2"/>
          <p:cNvCxnSpPr/>
          <p:nvPr/>
        </p:nvCxnSpPr>
        <p:spPr>
          <a:xfrm rot="5400000">
            <a:off x="6923327" y="3543899"/>
            <a:ext cx="278473" cy="214535"/>
          </a:xfrm>
          <a:prstGeom prst="bentConnector3">
            <a:avLst>
              <a:gd name="adj1" fmla="val 105569"/>
            </a:avLst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/>
          <p:nvPr/>
        </p:nvCxnSpPr>
        <p:spPr>
          <a:xfrm rot="5400000">
            <a:off x="7448170" y="3035575"/>
            <a:ext cx="461910" cy="1432910"/>
          </a:xfrm>
          <a:prstGeom prst="bentConnector2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45732" y="3496055"/>
            <a:ext cx="1" cy="161545"/>
          </a:xfrm>
          <a:prstGeom prst="straightConnector1">
            <a:avLst/>
          </a:prstGeom>
          <a:ln w="1905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42003" idx="1"/>
            <a:endCxn id="53" idx="3"/>
          </p:cNvCxnSpPr>
          <p:nvPr/>
        </p:nvCxnSpPr>
        <p:spPr>
          <a:xfrm flipH="1">
            <a:off x="1081623" y="2857500"/>
            <a:ext cx="6614577" cy="15470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flipH="1">
            <a:off x="1091001" y="2496153"/>
            <a:ext cx="5025274" cy="16815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3" idx="0"/>
          </p:cNvCxnSpPr>
          <p:nvPr/>
        </p:nvCxnSpPr>
        <p:spPr>
          <a:xfrm flipH="1">
            <a:off x="584856" y="2269313"/>
            <a:ext cx="3606751" cy="17575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50"/>
          <p:cNvCxnSpPr/>
          <p:nvPr/>
        </p:nvCxnSpPr>
        <p:spPr>
          <a:xfrm flipH="1">
            <a:off x="219542" y="3521075"/>
            <a:ext cx="353008" cy="5058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88088" y="4026884"/>
            <a:ext cx="993535" cy="755269"/>
          </a:xfrm>
          <a:prstGeom prst="rect">
            <a:avLst/>
          </a:prstGeom>
          <a:solidFill>
            <a:srgbClr val="FF7C8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nl-N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€4.35</a:t>
            </a:r>
          </a:p>
          <a:p>
            <a:pPr algn="ctr"/>
            <a:r>
              <a:rPr lang="nl-NL" altLang="he-I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80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3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4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nimBg="1" autoUpdateAnimBg="0"/>
      <p:bldP spid="41988" grpId="0" animBg="1" autoUpdateAnimBg="0"/>
      <p:bldP spid="41989" grpId="0" animBg="1" autoUpdateAnimBg="0"/>
      <p:bldP spid="41996" grpId="0" animBg="1" autoUpdateAnimBg="0"/>
      <p:bldP spid="42004" grpId="0" animBg="1" autoUpdateAnimBg="0"/>
      <p:bldP spid="42008" grpId="0" animBg="1"/>
      <p:bldP spid="420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456" y="6475898"/>
            <a:ext cx="467544" cy="382102"/>
          </a:xfrm>
        </p:spPr>
        <p:txBody>
          <a:bodyPr/>
          <a:lstStyle/>
          <a:p>
            <a:pPr algn="ctr"/>
            <a:fld id="{B6CFEB36-684B-42ED-8799-DA6A1D445EB6}" type="slidenum">
              <a:rPr lang="he-IL" altLang="en-US"/>
              <a:pPr algn="ctr"/>
              <a:t>23</a:t>
            </a:fld>
            <a:endParaRPr lang="en-US" altLang="en-US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74925" y="752475"/>
            <a:ext cx="3902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5496" y="163178"/>
            <a:ext cx="90730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he-IL" sz="3600" b="1" dirty="0" smtClean="0">
                <a:solidFill>
                  <a:srgbClr val="0000FF"/>
                </a:solidFill>
              </a:rPr>
              <a:t>   </a:t>
            </a:r>
            <a:r>
              <a:rPr lang="he-IL" altLang="he-IL" sz="3600" b="1" dirty="0" smtClean="0">
                <a:solidFill>
                  <a:srgbClr val="0000FF"/>
                </a:solidFill>
              </a:rPr>
              <a:t> </a:t>
            </a:r>
            <a:r>
              <a:rPr lang="he-IL" alt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חלוקה סה"כ כספי מרור במיליוני יורו (2003)</a:t>
            </a:r>
            <a:endParaRPr lang="en-US" altLang="he-IL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10283" y="1439583"/>
            <a:ext cx="4015679" cy="119060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SMO/SAMO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158.9</a:t>
            </a:r>
            <a:endParaRPr lang="en-US" altLang="he-I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18685" y="1447123"/>
            <a:ext cx="4032448" cy="119060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endParaRPr lang="en-US" altLang="he-IL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158.8</a:t>
            </a:r>
            <a:endParaRPr lang="en-US" altLang="he-I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31407" y="3081547"/>
            <a:ext cx="4373339" cy="9144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99"/>
              </a:gs>
            </a:gsLst>
            <a:lin ang="18900000" scaled="1"/>
          </a:gra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SMO/SAMO </a:t>
            </a:r>
            <a:r>
              <a:rPr lang="en-US" altLang="he-IL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317.7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79512" y="4353091"/>
            <a:ext cx="2724734" cy="1752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הטבות אישיות</a:t>
            </a:r>
          </a:p>
          <a:p>
            <a:pPr algn="ctr"/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255.9</a:t>
            </a:r>
            <a:endParaRPr lang="he-IL" alt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חדר 1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049798" y="4353090"/>
            <a:ext cx="2952328" cy="1752601"/>
          </a:xfrm>
          <a:prstGeom prst="rect">
            <a:avLst/>
          </a:prstGeom>
          <a:gradFill rotWithShape="0">
            <a:gsLst>
              <a:gs pos="0">
                <a:srgbClr val="F4F4A4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מטרות קולקטיביות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בהולנד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€45.7 </a:t>
            </a:r>
            <a:endParaRPr lang="he-IL" altLang="he-IL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חדר 2</a:t>
            </a:r>
            <a:r>
              <a:rPr lang="nl-N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+COM+CJO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156068" y="4359622"/>
            <a:ext cx="2880427" cy="1752601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EA81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מטרות קולקטיביות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altLang="he-I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בישראל</a:t>
            </a:r>
            <a:endParaRPr lang="en-US" altLang="he-I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altLang="he-IL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16.1</a:t>
            </a:r>
            <a:endParaRPr lang="he-IL" alt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חדר 3</a:t>
            </a:r>
            <a:r>
              <a:rPr lang="nl-N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+SCMI+SPI</a:t>
            </a:r>
            <a:endParaRPr lang="en-US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14" name="AutoShape 10"/>
          <p:cNvCxnSpPr>
            <a:cxnSpLocks noChangeShapeType="1"/>
            <a:stCxn id="21510" idx="1"/>
            <a:endCxn id="21511" idx="0"/>
          </p:cNvCxnSpPr>
          <p:nvPr/>
        </p:nvCxnSpPr>
        <p:spPr bwMode="auto">
          <a:xfrm rot="10800000" flipV="1">
            <a:off x="1541879" y="3538747"/>
            <a:ext cx="989528" cy="814344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5" name="AutoShape 11"/>
          <p:cNvCxnSpPr>
            <a:cxnSpLocks noChangeShapeType="1"/>
            <a:stCxn id="21510" idx="3"/>
            <a:endCxn id="21513" idx="0"/>
          </p:cNvCxnSpPr>
          <p:nvPr/>
        </p:nvCxnSpPr>
        <p:spPr bwMode="auto">
          <a:xfrm>
            <a:off x="6904746" y="3538747"/>
            <a:ext cx="691536" cy="820875"/>
          </a:xfrm>
          <a:prstGeom prst="bentConnector2">
            <a:avLst/>
          </a:prstGeom>
          <a:noFill/>
          <a:ln w="222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616452" y="3995947"/>
            <a:ext cx="0" cy="3620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17" name="AutoShape 13"/>
          <p:cNvCxnSpPr>
            <a:cxnSpLocks noChangeShapeType="1"/>
          </p:cNvCxnSpPr>
          <p:nvPr/>
        </p:nvCxnSpPr>
        <p:spPr bwMode="auto">
          <a:xfrm>
            <a:off x="6141436" y="2630183"/>
            <a:ext cx="0" cy="451364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AutoShape 14"/>
          <p:cNvCxnSpPr>
            <a:cxnSpLocks noChangeShapeType="1"/>
          </p:cNvCxnSpPr>
          <p:nvPr/>
        </p:nvCxnSpPr>
        <p:spPr bwMode="auto">
          <a:xfrm>
            <a:off x="3275856" y="2639002"/>
            <a:ext cx="0" cy="44254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56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nimBg="1" autoUpdateAnimBg="0"/>
      <p:bldP spid="21509" grpId="0" animBg="1" autoUpdateAnimBg="0"/>
      <p:bldP spid="21510" grpId="0" animBg="1" autoUpdateAnimBg="0"/>
      <p:bldP spid="21511" grpId="0" animBg="1" autoUpdateAnimBg="0"/>
      <p:bldP spid="21512" grpId="0" animBg="1" autoUpdateAnimBg="0"/>
      <p:bldP spid="21513" grpId="0" animBg="1" autoUpdateAnimBg="0"/>
      <p:bldP spid="215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48464" y="6399826"/>
            <a:ext cx="395536" cy="458173"/>
          </a:xfrm>
        </p:spPr>
        <p:txBody>
          <a:bodyPr/>
          <a:lstStyle/>
          <a:p>
            <a:pPr algn="ctr"/>
            <a:fld id="{27279DA0-E01B-4786-8905-DAC482909B71}" type="slidenum">
              <a:rPr lang="he-IL" altLang="en-US" smtClean="0">
                <a:solidFill>
                  <a:srgbClr val="000000"/>
                </a:solidFill>
              </a:rPr>
              <a:pPr algn="ctr"/>
              <a:t>24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068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למטרות קולקטיביות בישראל במיליוני יורו (2003)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484784"/>
            <a:ext cx="3714134" cy="932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SMO/SAMO</a:t>
            </a:r>
            <a:r>
              <a:rPr 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(חדר 3)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he-I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€7.7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3589" y="1485368"/>
            <a:ext cx="3784875" cy="936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(SCMI)</a:t>
            </a:r>
          </a:p>
          <a:p>
            <a:pPr algn="ctr"/>
            <a:r>
              <a:rPr lang="nl-NL" altLang="he-I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€8.4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996952"/>
            <a:ext cx="9144000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altLang="he-I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סה"כ כסף קולקטיביות זמין כ-16.1 מיליון יורו ב-2003</a:t>
            </a:r>
            <a:r>
              <a:rPr lang="he-IL" altLang="he-I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חייב לפחות להיות עכשיו: קרן + ריבית – תשלומים נטו לעמותות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1892564" y="2710928"/>
            <a:ext cx="576061" cy="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695" y="2422114"/>
            <a:ext cx="164606" cy="65842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79512" y="4587318"/>
            <a:ext cx="8784976" cy="1234772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he-I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nl-N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he-I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נטו תשלומים לעמותות הולנדיות בישראל: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8297" y="4049265"/>
            <a:ext cx="59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he-I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nl-N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476" y="4002476"/>
            <a:ext cx="164606" cy="6584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75" y="4002476"/>
            <a:ext cx="164606" cy="6584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975" y="4002563"/>
            <a:ext cx="164606" cy="6584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55" y="4009581"/>
            <a:ext cx="164606" cy="6584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690" y="4002476"/>
            <a:ext cx="164606" cy="658425"/>
          </a:xfrm>
          <a:prstGeom prst="rect">
            <a:avLst/>
          </a:prstGeom>
        </p:spPr>
      </p:pic>
      <p:cxnSp>
        <p:nvCxnSpPr>
          <p:cNvPr id="31" name="Elbow Connector 30"/>
          <p:cNvCxnSpPr/>
          <p:nvPr/>
        </p:nvCxnSpPr>
        <p:spPr>
          <a:xfrm rot="5400000" flipH="1" flipV="1">
            <a:off x="2898152" y="4279371"/>
            <a:ext cx="585820" cy="40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825" y="3909284"/>
            <a:ext cx="164606" cy="6706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056" y="3916740"/>
            <a:ext cx="164606" cy="6706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065" y="3909284"/>
            <a:ext cx="164606" cy="6706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90" y="3909284"/>
            <a:ext cx="164606" cy="6706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202" y="3909284"/>
            <a:ext cx="164606" cy="6706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325" y="3916700"/>
            <a:ext cx="164606" cy="6706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331" y="3916700"/>
            <a:ext cx="164606" cy="6706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614" y="3915960"/>
            <a:ext cx="164606" cy="6706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820" y="4009581"/>
            <a:ext cx="164606" cy="6584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417" y="4005804"/>
            <a:ext cx="164606" cy="65842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235" y="4002476"/>
            <a:ext cx="178460" cy="6584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683" y="4001603"/>
            <a:ext cx="164606" cy="65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883" y="4009012"/>
            <a:ext cx="149242" cy="658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503" y="3909284"/>
            <a:ext cx="164606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D4DC1-6C5C-4DBD-8713-C9557AA48C80}" type="slidenum">
              <a:rPr lang="he-IL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60375"/>
          </a:xfrm>
        </p:spPr>
        <p:txBody>
          <a:bodyPr/>
          <a:lstStyle/>
          <a:p>
            <a:r>
              <a:rPr lang="he-IL" alt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יתומי השואה הנשכחים</a:t>
            </a:r>
            <a:endParaRPr lang="en-US" altLang="he-IL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4248472"/>
          </a:xfrm>
        </p:spPr>
        <p:txBody>
          <a:bodyPr/>
          <a:lstStyle/>
          <a:p>
            <a:pPr marL="514350" indent="-514350" algn="r" rtl="1">
              <a:lnSpc>
                <a:spcPct val="90000"/>
              </a:lnSpc>
              <a:spcAft>
                <a:spcPts val="624"/>
              </a:spcAft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צוות המחקר המדווח לוועדה ואן קמנאדה לא חקר את גודלו וניהולו של רכוש הילדים ויתומי השואה.</a:t>
            </a:r>
          </a:p>
          <a:p>
            <a:pPr marL="514350" indent="-514350" algn="r" rtl="1">
              <a:lnSpc>
                <a:spcPct val="90000"/>
              </a:lnSpc>
              <a:spcBef>
                <a:spcPts val="1800"/>
              </a:spcBef>
              <a:spcAft>
                <a:spcPts val="624"/>
              </a:spcAft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עד כה נחקרו ותוארו מעט מאוד על יתומי השואה. </a:t>
            </a:r>
            <a:endParaRPr lang="en-US" alt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r" rtl="1">
              <a:lnSpc>
                <a:spcPct val="90000"/>
              </a:lnSpc>
              <a:spcBef>
                <a:spcPts val="1800"/>
              </a:spcBef>
              <a:spcAft>
                <a:spcPts val="624"/>
              </a:spcAft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גרוע מכך, כל יוזמה לחקור באופן מדעי נקודה זו התקבלה בקהילה היהודית בהולנד, כמו גם בקהילה ההולנדית בישראל, באי-הבנה ובהתנגדות עזה.</a:t>
            </a:r>
            <a:endParaRPr lang="en-US" altLang="he-I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he-IL" sz="2400" dirty="0"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9725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248400"/>
            <a:ext cx="7704856" cy="457200"/>
          </a:xfrm>
        </p:spPr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685800" cy="457200"/>
          </a:xfrm>
        </p:spPr>
        <p:txBody>
          <a:bodyPr/>
          <a:lstStyle/>
          <a:p>
            <a:fld id="{DAED4DC1-6C5C-4DBD-8713-C9557AA48C80}" type="slidenum">
              <a:rPr lang="he-IL" altLang="en-US">
                <a:solidFill>
                  <a:srgbClr val="000000"/>
                </a:solidFill>
              </a:rPr>
              <a:pPr/>
              <a:t>26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60375"/>
          </a:xfrm>
        </p:spPr>
        <p:txBody>
          <a:bodyPr/>
          <a:lstStyle/>
          <a:p>
            <a:r>
              <a:rPr lang="he-IL" alt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שאלות שהיו צריכות להישאל</a:t>
            </a:r>
            <a:endParaRPr lang="en-US" altLang="he-IL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4320480"/>
          </a:xfrm>
        </p:spPr>
        <p:txBody>
          <a:bodyPr/>
          <a:lstStyle/>
          <a:p>
            <a:pPr marL="0" indent="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יש לענות על 3 השאלות הבאות:</a:t>
            </a:r>
          </a:p>
          <a:p>
            <a:pPr marL="514800" indent="-51435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האם האפוטרופוסים של יתומי השואה קיבלו את הירושה במלואה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nl-N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למרבה הצער התשובה היא שלילית.</a:t>
            </a:r>
            <a:endParaRPr lang="en-US" altLang="he-I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800" indent="-51435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האם האפוטרופוסים ניהלו את נכסי היתומים היטב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? למרבה הצער התשובה היא שלילית.</a:t>
            </a:r>
            <a:endParaRPr lang="he-IL" altLang="he-I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800" indent="-514350" algn="r" rtl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האם יתומי השואה קיבלו את ירושת הוריהם במלואה, כשהגיעו לבגרות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? למרבה הצער התשובה היא שלילית.</a:t>
            </a:r>
            <a:endParaRPr lang="en-US" alt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he-IL" sz="2400" dirty="0">
              <a:cs typeface="Miriam" panose="020B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9791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248400"/>
            <a:ext cx="467544" cy="457200"/>
          </a:xfrm>
        </p:spPr>
        <p:txBody>
          <a:bodyPr/>
          <a:lstStyle/>
          <a:p>
            <a:pPr algn="ctr"/>
            <a:fld id="{A7E3CC78-F4B6-4DE1-8413-F7D9DF8140AC}" type="slidenum">
              <a:rPr lang="he-IL" altLang="en-US"/>
              <a:pPr algn="ctr"/>
              <a:t>27</a:t>
            </a:fld>
            <a:endParaRPr lang="en-US" alt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847012" cy="719138"/>
          </a:xfrm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en-US" altLang="he-IL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349500"/>
            <a:ext cx="6553200" cy="39751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he-IL" sz="28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he-IL" sz="2800"/>
          </a:p>
          <a:p>
            <a:pPr algn="r"/>
            <a:endParaRPr lang="en-US" altLang="he-IL" sz="2800" b="1">
              <a:solidFill>
                <a:srgbClr val="0000FF"/>
              </a:solidFill>
            </a:endParaRPr>
          </a:p>
          <a:p>
            <a:pPr algn="r"/>
            <a:endParaRPr lang="en-US" altLang="he-IL">
              <a:solidFill>
                <a:srgbClr val="0000FF"/>
              </a:solidFill>
            </a:endParaRPr>
          </a:p>
          <a:p>
            <a:pPr algn="r"/>
            <a:endParaRPr lang="en-US" altLang="he-IL">
              <a:solidFill>
                <a:srgbClr val="0000FF"/>
              </a:solidFill>
            </a:endParaRPr>
          </a:p>
          <a:p>
            <a:pPr algn="r"/>
            <a:endParaRPr lang="en-US" altLang="he-IL">
              <a:solidFill>
                <a:srgbClr val="0000FF"/>
              </a:solidFill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1258888" y="1844675"/>
            <a:ext cx="6481762" cy="3384550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 w="3810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altLang="he-IL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תודה על תשומת הלב שלכם</a:t>
            </a:r>
            <a:endParaRPr lang="en-US" altLang="he-IL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he-I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altLang="he-I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פיליפ </a:t>
            </a:r>
            <a:r>
              <a:rPr lang="he-IL" altLang="he-I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סטאל</a:t>
            </a:r>
            <a:endParaRPr lang="en-US" altLang="he-I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he-I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https://staal.bz</a:t>
            </a:r>
            <a:endParaRPr lang="en-US" altLang="he-I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81328"/>
            <a:ext cx="381000" cy="476672"/>
          </a:xfrm>
        </p:spPr>
        <p:txBody>
          <a:bodyPr/>
          <a:lstStyle/>
          <a:p>
            <a:pPr algn="ctr"/>
            <a:fld id="{D8416225-3034-4F3D-9703-1FDB0AFFD049}" type="slidenum">
              <a:rPr lang="he-IL" altLang="en-US"/>
              <a:pPr algn="ctr"/>
              <a:t>3</a:t>
            </a:fld>
            <a:endParaRPr lang="en-US" alt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he-IL" altLang="he-IL" b="1" dirty="0" smtClean="0">
                <a:solidFill>
                  <a:srgbClr val="0000FF"/>
                </a:solidFill>
              </a:rPr>
              <a:t> </a:t>
            </a:r>
            <a:r>
              <a:rPr lang="he-IL" altLang="he-I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הסביבה בה אנו חיים</a:t>
            </a:r>
            <a:endParaRPr lang="en-US" altLang="he-I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33488"/>
            <a:ext cx="7775575" cy="48593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(1943-1946)</a:t>
            </a:r>
            <a:r>
              <a:rPr lang="he-I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בית הילדים בזמן השואה 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3860" y="6381328"/>
            <a:ext cx="450140" cy="476672"/>
          </a:xfrm>
        </p:spPr>
        <p:txBody>
          <a:bodyPr/>
          <a:lstStyle/>
          <a:p>
            <a:pPr algn="ctr"/>
            <a:fld id="{6D7C21B6-DB38-4BC2-B1D7-1F1209133395}" type="slidenum">
              <a:rPr lang="he-IL" altLang="en-US" smtClean="0"/>
              <a:pPr algn="ctr"/>
              <a:t>4</a:t>
            </a:fld>
            <a:endParaRPr lang="en-US" alt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7" y="2093162"/>
            <a:ext cx="2642616" cy="172821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12" y="2093162"/>
            <a:ext cx="2739648" cy="1762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33" y="2936641"/>
            <a:ext cx="1499616" cy="2401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49683"/>
            <a:ext cx="1905000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6" y="4449683"/>
            <a:ext cx="264261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8819676" cy="457200"/>
          </a:xfrm>
        </p:spPr>
        <p:txBody>
          <a:bodyPr/>
          <a:lstStyle/>
          <a:p>
            <a:pPr algn="r" rtl="1"/>
            <a:r>
              <a:rPr lang="he-I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*מתוך 500 שלא שרדו את השואה, כ-300 היו במסתור, בגדו בהם וגורשו.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en-US" altLang="en-US" dirty="0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19676" y="6453336"/>
            <a:ext cx="324323" cy="404316"/>
          </a:xfrm>
        </p:spPr>
        <p:txBody>
          <a:bodyPr/>
          <a:lstStyle/>
          <a:p>
            <a:pPr algn="ctr"/>
            <a:fld id="{AE98FB00-B18D-4B8D-9247-EA61E5A42E97}" type="slidenum">
              <a:rPr lang="he-IL" altLang="en-US"/>
              <a:pPr algn="ctr"/>
              <a:t>5</a:t>
            </a:fld>
            <a:endParaRPr lang="en-US" alt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3999" cy="360040"/>
          </a:xfrm>
        </p:spPr>
        <p:txBody>
          <a:bodyPr/>
          <a:lstStyle/>
          <a:p>
            <a:r>
              <a:rPr lang="he-IL" altLang="he-I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חתך האוכלוסייה בהולנד</a:t>
            </a:r>
            <a:endParaRPr lang="en-US" altLang="he-I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233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51180673"/>
              </p:ext>
            </p:extLst>
          </p:nvPr>
        </p:nvGraphicFramePr>
        <p:xfrm>
          <a:off x="323527" y="832819"/>
          <a:ext cx="8496944" cy="5294009"/>
        </p:xfrm>
        <a:graphic>
          <a:graphicData uri="http://schemas.openxmlformats.org/drawingml/2006/table">
            <a:tbl>
              <a:tblPr/>
              <a:tblGrid>
                <a:gridCol w="1245242"/>
                <a:gridCol w="1851103"/>
                <a:gridCol w="1872208"/>
                <a:gridCol w="3528391"/>
              </a:tblGrid>
              <a:tr h="1012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ניצולים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קטגוריה </a:t>
                      </a:r>
                      <a:r>
                        <a:rPr kumimoji="0" lang="he-IL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(הגדרה גרמנית)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3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98%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8,700,998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8,845,104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לא יהודים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רבע יהודים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98%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חצי יהודים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9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25%</a:t>
                      </a:r>
                      <a:endParaRPr kumimoji="0" lang="he-IL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he-IL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34,807</a:t>
                      </a:r>
                      <a:endParaRPr kumimoji="0" lang="he-IL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8,500*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26,307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140,001</a:t>
                      </a:r>
                      <a:endParaRPr kumimoji="0" lang="he-IL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131,001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יהודים מלאים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מתוכם: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נישואי תערובת</a:t>
                      </a:r>
                      <a:r>
                        <a:rPr kumimoji="0" lang="nl-N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he-IL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יהודים מלאים </a:t>
                      </a:r>
                      <a:r>
                        <a:rPr kumimoji="0" lang="he-IL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(פחות נשוי מעורבת)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83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741368"/>
            <a:ext cx="7776864" cy="116632"/>
          </a:xfrm>
        </p:spPr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4" cy="332656"/>
          </a:xfrm>
        </p:spPr>
        <p:txBody>
          <a:bodyPr/>
          <a:lstStyle/>
          <a:p>
            <a:pPr algn="ctr"/>
            <a:fld id="{99E807BD-7534-48A1-86DF-22CC0D5E22C3}" type="slidenum">
              <a:rPr lang="he-IL" altLang="en-US">
                <a:solidFill>
                  <a:srgbClr val="000000"/>
                </a:solidFill>
              </a:rPr>
              <a:pPr algn="ctr"/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56" y="260648"/>
            <a:ext cx="9145055" cy="432048"/>
          </a:xfrm>
        </p:spPr>
        <p:txBody>
          <a:bodyPr/>
          <a:lstStyle/>
          <a:p>
            <a:r>
              <a:rPr lang="he-IL" altLang="he-I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נתונים להשוואה</a:t>
            </a:r>
            <a:endParaRPr lang="en-US" altLang="he-IL" sz="2000" dirty="0">
              <a:solidFill>
                <a:srgbClr val="0070C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7"/>
            <a:ext cx="8856984" cy="5548875"/>
          </a:xfrm>
        </p:spPr>
        <p:txBody>
          <a:bodyPr/>
          <a:lstStyle/>
          <a:p>
            <a:pPr marL="514350" indent="-514800" algn="r" rtl="1">
              <a:spcBef>
                <a:spcPts val="672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מתוך 131,000 היהודים בהולנד שנפלו בהגדרות הנאצים, 105,000 (80%) נרצחו בכוונה תחילה ובדם קר. זה עם  הידיעה ושיתוף הפעולה של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מלכת הולנד והממשלה שלה ששהו בכלל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באנגליה! ממשלת הולנד הקריבה את נתיניהם היהודים לאשליות גזעניות נאציות. </a:t>
            </a:r>
          </a:p>
          <a:p>
            <a:pPr marL="514350" indent="-514800" algn="r" rtl="1">
              <a:spcBef>
                <a:spcPts val="672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בפקודת הממשלה ההולנדית, (</a:t>
            </a:r>
            <a:r>
              <a:rPr lang="he-I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ששהתה באנגליה)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התחילה שביתת הרכבות רק בספטמבר 1944. זה היה ארבעה ימים אחרי המשלוח (גירוש) האחרון, עם, בין היתר, 77 ילדים שהסתתרו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. נראה שהכסף היה חשוב יותר מנתיניו היהודים.</a:t>
            </a:r>
            <a:endParaRPr lang="he-I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800" algn="r" rtl="1">
              <a:spcBef>
                <a:spcPts val="672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לשם השוואה, צרפת מנתה כ-300,000 יהודים זמן קצר לפני תחילת הכיבוש הגרמני, שרובם, כ-200 אלף איש, התגוררו בפריס. 75% שרדו את השואה. בהולנד רק עשרים אחוז.</a:t>
            </a:r>
            <a:endParaRPr lang="he-IL" alt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514800" algn="r" rtl="1">
              <a:lnSpc>
                <a:spcPct val="80000"/>
              </a:lnSpc>
              <a:spcBef>
                <a:spcPts val="672"/>
              </a:spcBef>
              <a:buClr>
                <a:schemeClr val="tx1"/>
              </a:buClr>
              <a:buFontTx/>
              <a:buAutoNum type="arabicPeriod"/>
            </a:pPr>
            <a:endParaRPr lang="en-US" alt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1393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8640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39552" cy="404664"/>
          </a:xfrm>
        </p:spPr>
        <p:txBody>
          <a:bodyPr/>
          <a:lstStyle/>
          <a:p>
            <a:pPr algn="ctr"/>
            <a:fld id="{67B0F221-4F41-40FE-9676-410F6D89DA85}" type="slidenum">
              <a:rPr lang="he-IL" altLang="en-US" smtClean="0"/>
              <a:pPr algn="ctr"/>
              <a:t>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88" y="207640"/>
            <a:ext cx="4194412" cy="5843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5" y="207640"/>
            <a:ext cx="4957372" cy="6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67544" cy="404664"/>
          </a:xfrm>
        </p:spPr>
        <p:txBody>
          <a:bodyPr/>
          <a:lstStyle/>
          <a:p>
            <a:pPr algn="ctr"/>
            <a:fld id="{27279DA0-E01B-4786-8905-DAC482909B71}" type="slidenum">
              <a:rPr lang="he-IL" altLang="en-US" smtClean="0">
                <a:solidFill>
                  <a:srgbClr val="000000"/>
                </a:solidFill>
              </a:rPr>
              <a:pPr algn="ctr"/>
              <a:t>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4" y="91896"/>
            <a:ext cx="5889905" cy="377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098913"/>
            <a:ext cx="3651821" cy="2341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164" y="4085558"/>
            <a:ext cx="2786113" cy="2367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5" y="60004"/>
            <a:ext cx="2858415" cy="3804929"/>
          </a:xfrm>
          <a:prstGeom prst="rect">
            <a:avLst/>
          </a:prstGeom>
          <a:ln w="38100">
            <a:solidFill>
              <a:srgbClr val="FFCCFF"/>
            </a:solidFill>
          </a:ln>
        </p:spPr>
      </p:pic>
    </p:spTree>
    <p:extLst>
      <p:ext uri="{BB962C8B-B14F-4D97-AF65-F5344CB8AC3E}">
        <p14:creationId xmlns:p14="http://schemas.microsoft.com/office/powerpoint/2010/main" val="35589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238" y="6705600"/>
            <a:ext cx="7776864" cy="152400"/>
          </a:xfrm>
        </p:spPr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018" y="6525344"/>
            <a:ext cx="535980" cy="332656"/>
          </a:xfrm>
        </p:spPr>
        <p:txBody>
          <a:bodyPr/>
          <a:lstStyle/>
          <a:p>
            <a:pPr algn="ctr"/>
            <a:fld id="{99E807BD-7534-48A1-86DF-22CC0D5E22C3}" type="slidenum">
              <a:rPr lang="he-IL" altLang="en-US">
                <a:solidFill>
                  <a:srgbClr val="000000"/>
                </a:solidFill>
              </a:rPr>
              <a:pPr algn="ctr"/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56" y="188640"/>
            <a:ext cx="9145055" cy="638296"/>
          </a:xfrm>
        </p:spPr>
        <p:txBody>
          <a:bodyPr/>
          <a:lstStyle/>
          <a:p>
            <a:r>
              <a:rPr lang="he-I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השוד הגדול ביותר בהיסטוריה </a:t>
            </a:r>
            <a:r>
              <a:rPr lang="he-IL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המודרנית</a:t>
            </a:r>
            <a:r>
              <a:rPr lang="en-US" altLang="he-IL" sz="3600" b="1" dirty="0">
                <a:solidFill>
                  <a:srgbClr val="0070C0"/>
                </a:solidFill>
              </a:rPr>
              <a:t/>
            </a:r>
            <a:br>
              <a:rPr lang="en-US" altLang="he-IL" sz="3600" b="1" dirty="0">
                <a:solidFill>
                  <a:srgbClr val="0070C0"/>
                </a:solidFill>
              </a:rPr>
            </a:br>
            <a:endParaRPr lang="en-US" altLang="he-IL" sz="2000" dirty="0">
              <a:solidFill>
                <a:srgbClr val="0070C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59816"/>
            <a:ext cx="8712968" cy="5832648"/>
          </a:xfrm>
        </p:spPr>
        <p:txBody>
          <a:bodyPr/>
          <a:lstStyle/>
          <a:p>
            <a:pPr marL="514350" indent="-514350" algn="r" rtl="1">
              <a:spcAft>
                <a:spcPts val="0"/>
              </a:spcAft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רצח היהודים בשואה הוא האסון הגדול ביותר שפקד  את העם היהודי. הנאצים רצו להשמידם כפתרון הסופי לשאלה היהודית. הם היו צריכים להיעלם, אבל לא מה שבבעלותם. 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השוד שבוצע נגד יהודים בהולנד היה מוחלט וכולל: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אזרחים, איגודים וחברות שבהן מילאו היהודים תפקיד חשוב.</a:t>
            </a:r>
          </a:p>
          <a:p>
            <a:pPr marL="0" indent="0" algn="r" rtl="1">
              <a:lnSpc>
                <a:spcPct val="80000"/>
              </a:lnSpc>
              <a:spcBef>
                <a:spcPts val="1272"/>
              </a:spcBef>
              <a:buNone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דרכים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שונות של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שוד: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800" indent="-514800" algn="r" rtl="1">
              <a:spcAft>
                <a:spcPts val="0"/>
              </a:spcAft>
              <a:buClr>
                <a:schemeClr val="tx1"/>
              </a:buClr>
              <a:buFont typeface="+mj-lt"/>
              <a:buAutoNum type="romanU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תופעה מלחמתית מקובלת ומאושרת במשך מאות שנים  – עד 1907</a:t>
            </a:r>
            <a:r>
              <a:rPr lang="en-US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LCWL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– היתה שודדת של האנשים המנוצחים על-ידי שכירי החרב של המנצחים.</a:t>
            </a:r>
            <a:endParaRPr lang="he-IL" altLang="he-I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800" indent="-514800" algn="r" rtl="1">
              <a:spcAft>
                <a:spcPts val="800"/>
              </a:spcAft>
              <a:buClr>
                <a:schemeClr val="tx1"/>
              </a:buClr>
              <a:buFont typeface="+mj-lt"/>
              <a:buAutoNum type="romanU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השוד שבוצע נגד היהודים בידי הכובש הגרמני לא התבצע בכוח אלים, אלא על רקע שורות של תקנות.</a:t>
            </a:r>
          </a:p>
          <a:p>
            <a:pPr marL="514800" indent="-514800" algn="r" rtl="1">
              <a:buClr>
                <a:schemeClr val="tx1"/>
              </a:buClr>
              <a:buFont typeface="+mj-lt"/>
              <a:buAutoNum type="romanUcPeriod"/>
            </a:pP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למעשה, האוכלוסייה היהודית בהולנד הושמטה מן החוק.</a:t>
            </a:r>
            <a:endParaRPr lang="he-IL" alt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800" indent="-514800" algn="r" rtl="1">
              <a:buClr>
                <a:schemeClr val="tx1"/>
              </a:buClr>
              <a:buFontTx/>
              <a:buAutoNum type="alphaLcPeriod"/>
            </a:pPr>
            <a:endParaRPr lang="en-US" alt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497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Microsoft Office PowerPoint</Application>
  <PresentationFormat>On-screen Show (4:3)</PresentationFormat>
  <Paragraphs>347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David</vt:lpstr>
      <vt:lpstr>Miriam</vt:lpstr>
      <vt:lpstr>Times New Roman</vt:lpstr>
      <vt:lpstr>Wingdings</vt:lpstr>
      <vt:lpstr>Default Design</vt:lpstr>
      <vt:lpstr>פרדס חנה 09-04-2018</vt:lpstr>
      <vt:lpstr>בית המגורים של משפחת סטאל באמסטרדם</vt:lpstr>
      <vt:lpstr> הסביבה בה אנו חיים</vt:lpstr>
      <vt:lpstr>(1943-1946)בית הילדים בזמן השואה </vt:lpstr>
      <vt:lpstr>חתך האוכלוסייה בהולנד</vt:lpstr>
      <vt:lpstr>נתונים להשוואה</vt:lpstr>
      <vt:lpstr>PowerPoint Presentation</vt:lpstr>
      <vt:lpstr>PowerPoint Presentation</vt:lpstr>
      <vt:lpstr>השוד הגדול ביותר בהיסטוריה המודרנית </vt:lpstr>
      <vt:lpstr>בזיזה בזמן השואה בהולנד</vt:lpstr>
      <vt:lpstr>המאבק כדי לקבל את רכושם בחזרה </vt:lpstr>
      <vt:lpstr>היסטוריה של החזרת זכויות לאחר השואה</vt:lpstr>
      <vt:lpstr>החזרת זכויות היהודים לאחר השואה בהולנד</vt:lpstr>
      <vt:lpstr>החזר זכויות לעומת פיצויים</vt:lpstr>
      <vt:lpstr>מסקנות הדו"ח הסופי של ועדת ואן קמנאדה</vt:lpstr>
      <vt:lpstr>החזרת נכסים שעדיין היו עם הממשלה והמוסדות הפיננסיים</vt:lpstr>
      <vt:lpstr>PowerPoint Presentation</vt:lpstr>
      <vt:lpstr>PowerPoint Presentation</vt:lpstr>
      <vt:lpstr>חלוקת החזרת נכסים יהודיים שעדיין היו בממשלה והמוסדות הפיננסיים בסוף המאה הקודמת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יתומי השואה הנשכחים</vt:lpstr>
      <vt:lpstr>שאלות שהיו צריכות להישאל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WO II Tegoeden</dc:subject>
  <dc:creator/>
  <cp:lastModifiedBy/>
  <cp:revision>1749</cp:revision>
  <cp:lastPrinted>2018-04-01T14:16:58Z</cp:lastPrinted>
  <dcterms:created xsi:type="dcterms:W3CDTF">2001-01-31T15:53:05Z</dcterms:created>
  <dcterms:modified xsi:type="dcterms:W3CDTF">2018-04-13T07:28:28Z</dcterms:modified>
</cp:coreProperties>
</file>