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32" r:id="rId3"/>
    <p:sldId id="294" r:id="rId4"/>
    <p:sldId id="326" r:id="rId5"/>
    <p:sldId id="327" r:id="rId6"/>
    <p:sldId id="283" r:id="rId7"/>
    <p:sldId id="284" r:id="rId8"/>
    <p:sldId id="305" r:id="rId9"/>
    <p:sldId id="295" r:id="rId10"/>
    <p:sldId id="285" r:id="rId11"/>
    <p:sldId id="256" r:id="rId12"/>
    <p:sldId id="328" r:id="rId13"/>
    <p:sldId id="329" r:id="rId14"/>
    <p:sldId id="323" r:id="rId15"/>
    <p:sldId id="312" r:id="rId16"/>
    <p:sldId id="267" r:id="rId17"/>
    <p:sldId id="325" r:id="rId18"/>
    <p:sldId id="314" r:id="rId19"/>
    <p:sldId id="317" r:id="rId20"/>
    <p:sldId id="309" r:id="rId21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modifyVerifier cryptProviderType="rsaAES" cryptAlgorithmClass="hash" cryptAlgorithmType="typeAny" cryptAlgorithmSid="14" spinCount="100000" saltData="a90orU+zEjO1ShK8e3SpTg==" hashData="lI9j9Kw3WSJ/Qt4GEZYeAoQViknmb3wtArq8DLe9LO9JODJdE2yyt6F4E3NbTeI0LIx9qiRAf2q6swkS5WV0v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00FF"/>
    <a:srgbClr val="3333CC"/>
    <a:srgbClr val="FFCC66"/>
    <a:srgbClr val="FF6600"/>
    <a:srgbClr val="00CC99"/>
    <a:srgbClr val="FF3300"/>
    <a:srgbClr val="666699"/>
    <a:srgbClr val="33CC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78419" autoAdjust="0"/>
  </p:normalViewPr>
  <p:slideViewPr>
    <p:cSldViewPr>
      <p:cViewPr varScale="1">
        <p:scale>
          <a:sx n="87" d="100"/>
          <a:sy n="87" d="100"/>
        </p:scale>
        <p:origin x="23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notesViewPr>
    <p:cSldViewPr>
      <p:cViewPr varScale="1">
        <p:scale>
          <a:sx n="95" d="100"/>
          <a:sy n="95" d="100"/>
        </p:scale>
        <p:origin x="3660" y="72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740" y="0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336D9728-4904-42E3-B160-87D24073FCC6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3741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r>
              <a:rPr lang="en-US" altLang="en-US"/>
              <a:t>Philip Staal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740" y="8903741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D3C704D4-BDFD-4CAF-A563-5942E601D4E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9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95EE99DA-0D68-4906-8BDF-2AECA64FA138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51104"/>
            <a:ext cx="5196840" cy="42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3741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r>
              <a:rPr lang="en-US" altLang="en-US"/>
              <a:t>Philip Staal</a:t>
            </a:r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03741"/>
            <a:ext cx="3070860" cy="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70" tIns="47335" rIns="94670" bIns="47335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75994234-7180-4650-9BB1-C7E9907890C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0807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16C516-DE62-4C53-8FC6-0DD2A8370DCE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6914B-1A30-48F1-9C22-F39F813ECBDD}" type="slidenum">
              <a:rPr lang="he-IL" altLang="en-US"/>
              <a:pPr/>
              <a:t>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6136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C3A8A4-DC66-4346-989B-E0CFED1119E0}" type="datetime1">
              <a:rPr lang="he-IL" altLang="en-US">
                <a:solidFill>
                  <a:srgbClr val="000000"/>
                </a:solidFill>
              </a:rPr>
              <a:pPr/>
              <a:t>א'/חשון/תשפ"ב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0E164-7585-479E-82B1-62569AB2C6AF}" type="slidenum">
              <a:rPr lang="he-IL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4664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39A9D1-4B8B-45C2-91CD-B403EA59B365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6AD73-D1E1-4200-9E11-FA6F378B6CA8}" type="slidenum">
              <a:rPr lang="he-IL" altLang="en-US"/>
              <a:pPr/>
              <a:t>15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he-IL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8794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A1CC2B-5ECA-4E64-A000-9A07724FA206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8D812-7692-450C-945A-948625F0D877}" type="slidenum">
              <a:rPr lang="he-IL" altLang="en-US"/>
              <a:pPr/>
              <a:t>16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82586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4564BB-7CB9-48F0-A1E7-BBF9A30BE75A}" type="datetime1">
              <a:rPr lang="he-IL" altLang="en-US">
                <a:solidFill>
                  <a:srgbClr val="000000"/>
                </a:solidFill>
              </a:rPr>
              <a:pPr/>
              <a:t>א'/חשון/תשפ"ב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E6747-EC69-4881-BEAF-23F6000E2B4A}" type="slidenum">
              <a:rPr lang="he-IL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80" y="4452636"/>
            <a:ext cx="5196840" cy="4216674"/>
          </a:xfrm>
        </p:spPr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441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A1CC2B-5ECA-4E64-A000-9A07724FA206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8D812-7692-450C-945A-948625F0D877}" type="slidenum">
              <a:rPr lang="he-IL" altLang="en-US"/>
              <a:pPr/>
              <a:t>18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he-IL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4134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א'/חשון/תשפ"ב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1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212B69-FEF4-449E-9FE8-942678AFE882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D2525-050F-480B-B196-715AAF32B0AF}" type="slidenum">
              <a:rPr lang="he-IL" altLang="en-US"/>
              <a:pPr/>
              <a:t>20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417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6EABCCB-C5FC-4BB2-8F02-FF038E6B99FF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05809-7C64-4882-BE2D-86E45BCD60AC}" type="slidenum">
              <a:rPr lang="he-IL" altLang="en-US"/>
              <a:pPr/>
              <a:t>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21674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א'/חשון/תשפ"ב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7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087308-ED1A-40A1-9F76-90EFC6623832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DCCC1-63A0-4742-805A-451841475497}" type="slidenum">
              <a:rPr lang="he-IL" altLang="en-US"/>
              <a:pPr/>
              <a:t>6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80" y="4452636"/>
            <a:ext cx="5196840" cy="4216674"/>
          </a:xfrm>
        </p:spPr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een uit 1946 stammend rapport van de Amerikaanse overheid, gepubliceerd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worden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financiële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instellingen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die in Nederland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nazi’s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Joodse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eigendommen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roofden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betiteld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‘de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meest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fantastische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dieven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van de modern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tijd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1946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geraamd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ongeveer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miljard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gulden. De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huidige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waarde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bedraagt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minstens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miljard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euro,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exclusief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Kunst</a:t>
            </a:r>
            <a:r>
              <a:rPr lang="en-US" altLang="en-US" sz="500" baseline="0" dirty="0" smtClean="0"/>
              <a:t> (</a:t>
            </a:r>
            <a:r>
              <a:rPr lang="en-US" altLang="en-US" sz="500" i="0" baseline="0" dirty="0" err="1" smtClean="0"/>
              <a:t>schilderijen</a:t>
            </a:r>
            <a:r>
              <a:rPr lang="en-US" altLang="en-US" sz="500" i="0" baseline="0" dirty="0" smtClean="0"/>
              <a:t>, </a:t>
            </a:r>
            <a:r>
              <a:rPr lang="en-US" altLang="en-US" sz="500" i="0" baseline="0" dirty="0" err="1" smtClean="0"/>
              <a:t>beelden</a:t>
            </a:r>
            <a:r>
              <a:rPr lang="en-US" altLang="en-US" sz="500" i="0" baseline="0" dirty="0" smtClean="0"/>
              <a:t>, </a:t>
            </a:r>
            <a:r>
              <a:rPr lang="en-US" altLang="en-US" sz="500" i="0" baseline="0" dirty="0" err="1" smtClean="0"/>
              <a:t>autheursrechten</a:t>
            </a:r>
            <a:r>
              <a:rPr lang="en-US" altLang="en-US" sz="500" i="0" baseline="0" dirty="0" smtClean="0"/>
              <a:t> etc.).</a:t>
            </a:r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221829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5CEBC1-4B91-4393-9C22-B82BD7B59944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51D9-BC27-4BE1-A975-EEDD5D87AEAA}" type="slidenum">
              <a:rPr lang="he-IL" altLang="en-US"/>
              <a:pPr/>
              <a:t>7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96741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08E4A65-3DE6-49EF-BA0C-967AEE717244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BB707-C966-4B3E-8B0B-C6B63973558B}" type="slidenum">
              <a:rPr lang="he-IL" altLang="en-US"/>
              <a:pPr/>
              <a:t>8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158562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EB6DD6-E8DA-4E8E-8F07-F7D158CA2EA2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DE870-10FB-4172-BC8B-F6B9BB64F27B}" type="slidenum">
              <a:rPr lang="he-IL" altLang="en-US"/>
              <a:pPr/>
              <a:t>9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54746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DDC80E-D84E-42E5-971F-D75E8CADFA12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E55CA-9906-42B2-970D-0AEFED195CE1}" type="slidenum">
              <a:rPr lang="he-IL" altLang="en-US"/>
              <a:pPr/>
              <a:t>10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702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A41BA4-9455-47A1-BED7-248ED70BA355}" type="datetime1">
              <a:rPr lang="he-IL" altLang="en-US"/>
              <a:pPr/>
              <a:t>א'/חשון/תשפ"ב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3938-528C-4554-81D0-059A8F6427DB}" type="slidenum">
              <a:rPr lang="he-IL" altLang="en-US"/>
              <a:pPr/>
              <a:t>11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9704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F4DA3-0CBB-4AB7-85AD-BD522F067A90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57F1-2704-4290-A158-622DC6A8993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9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F396B-5E84-407A-8FE5-3ED976441041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DDC6-F194-4C51-94DE-52390761CB8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0F356-21B8-45CB-BC07-7C8761DA8EB9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D82B-6507-46E2-BEC5-786A1E9CB47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0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06854E-152C-4324-827A-4FF1B57CC36E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BA46E0-08E5-4A9A-8F5D-99D0C37854E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3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A5E2B-540D-4418-A283-38C4C882DF8A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21B6-DB38-4BC2-B1D7-1F120913339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C16AB-CCD1-40D3-B34D-23723A49DC42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615C-7678-46B4-8167-D24B6F43082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C4EE1-FD42-4362-9BBF-6D52C8233657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B23F-2541-41B5-AB37-4AED080DDD7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0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88193E-6041-4C28-BE65-9987B26C17A8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18E2-53CE-4136-A67C-3A15E67551D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76CFF-B411-4008-9360-085D29466BF5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0F221-4F41-40FE-9676-410F6D89DA8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27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CA9D5-018C-4B05-A376-570CB4D04920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9DA0-E01B-4786-8905-DAC482909B7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4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334ED-4BD1-45DC-BCBF-DD461B3DFC28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47EC2-813A-45DE-9592-64DF9D8D412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1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EB51-9433-41DF-BCF2-2126BC21AD0C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CAB1-7015-4367-A683-05E75A94A1D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0F33ACF-DE65-4E20-93A4-6FABF31EF308}" type="datetime1">
              <a:rPr lang="en-US" altLang="en-US"/>
              <a:pPr/>
              <a:t>10/7/2021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6E066E-C342-435C-8138-728BB6B5F7BC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7DA-1692-46A1-91C7-FC9DAF33E400}" type="slidenum">
              <a:rPr lang="he-IL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32656"/>
            <a:ext cx="7848600" cy="504056"/>
          </a:xfrm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he-I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Pardes </a:t>
            </a:r>
            <a:r>
              <a:rPr lang="en-US" altLang="he-IL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Hanna </a:t>
            </a:r>
            <a:r>
              <a:rPr lang="en-US" altLang="he-IL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23-02-2018</a:t>
            </a:r>
            <a:endParaRPr lang="en-US" altLang="he-IL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196752"/>
            <a:ext cx="6624736" cy="561662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NL" altLang="he-IL" sz="32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he-IL" sz="2800" dirty="0"/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he-IL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Staal</a:t>
            </a:r>
          </a:p>
          <a:p>
            <a:pPr algn="r"/>
            <a:r>
              <a:rPr lang="en-US" altLang="he-IL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www.staal.bz</a:t>
            </a:r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09700"/>
            <a:ext cx="348615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8362-1182-4BD4-A211-D50DF113152A}" type="slidenum">
              <a:rPr lang="he-IL" altLang="en-US"/>
              <a:pPr/>
              <a:t>10</a:t>
            </a:fld>
            <a:endParaRPr lang="en-US" alt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79513"/>
          </a:xfrm>
        </p:spPr>
        <p:txBody>
          <a:bodyPr/>
          <a:lstStyle/>
          <a:p>
            <a:r>
              <a:rPr lang="en-US" altLang="he-IL" sz="4000" b="1">
                <a:solidFill>
                  <a:schemeClr val="accent2"/>
                </a:solidFill>
              </a:rPr>
              <a:t>WO II Tegoeden (Maror-gelden)</a:t>
            </a:r>
            <a:r>
              <a:rPr lang="en-US" altLang="he-IL" sz="2000" b="1">
                <a:solidFill>
                  <a:schemeClr val="accent2"/>
                </a:solidFill>
              </a:rPr>
              <a:t/>
            </a:r>
            <a:br>
              <a:rPr lang="en-US" altLang="he-IL" sz="2000" b="1">
                <a:solidFill>
                  <a:schemeClr val="accent2"/>
                </a:solidFill>
              </a:rPr>
            </a:br>
            <a:r>
              <a:rPr lang="en-US" altLang="he-IL" sz="2000">
                <a:solidFill>
                  <a:schemeClr val="accent2"/>
                </a:solidFill>
              </a:rPr>
              <a:t>Verdeling vanaf</a:t>
            </a:r>
            <a:r>
              <a:rPr lang="en-US" altLang="he-IL" sz="2000" b="1">
                <a:solidFill>
                  <a:schemeClr val="accent2"/>
                </a:solidFill>
              </a:rPr>
              <a:t> </a:t>
            </a:r>
            <a:r>
              <a:rPr lang="en-US" altLang="he-IL" sz="2000">
                <a:solidFill>
                  <a:schemeClr val="accent2"/>
                </a:solidFill>
              </a:rPr>
              <a:t>2000 tot heden</a:t>
            </a:r>
            <a:endParaRPr lang="en-US" altLang="he-IL" sz="4000">
              <a:solidFill>
                <a:schemeClr val="accent2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80991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he-IL" sz="2800" dirty="0">
                <a:cs typeface="Miriam" panose="020B0502050101010101" pitchFamily="34" charset="-79"/>
              </a:rPr>
              <a:t>De </a:t>
            </a:r>
            <a:r>
              <a:rPr lang="en-US" altLang="he-IL" sz="2800" dirty="0" err="1">
                <a:cs typeface="Miriam" panose="020B0502050101010101" pitchFamily="34" charset="-79"/>
              </a:rPr>
              <a:t>Maror-gelden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zijn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afkomstig</a:t>
            </a:r>
            <a:r>
              <a:rPr lang="en-US" altLang="he-IL" sz="2800" dirty="0">
                <a:cs typeface="Miriam" panose="020B0502050101010101" pitchFamily="34" charset="-79"/>
              </a:rPr>
              <a:t> van de </a:t>
            </a:r>
            <a:r>
              <a:rPr lang="en-US" altLang="he-IL" sz="2800" dirty="0" err="1">
                <a:cs typeface="Miriam" panose="020B0502050101010101" pitchFamily="34" charset="-79"/>
              </a:rPr>
              <a:t>overheid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en</a:t>
            </a:r>
            <a:r>
              <a:rPr lang="en-US" altLang="he-IL" sz="2800" dirty="0">
                <a:cs typeface="Miriam" panose="020B0502050101010101" pitchFamily="34" charset="-79"/>
              </a:rPr>
              <a:t> de private sector </a:t>
            </a:r>
            <a:r>
              <a:rPr lang="en-US" altLang="he-IL" sz="2800" dirty="0" err="1">
                <a:cs typeface="Miriam" panose="020B0502050101010101" pitchFamily="34" charset="-79"/>
              </a:rPr>
              <a:t>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moeten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gescheiden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blijven</a:t>
            </a:r>
            <a:r>
              <a:rPr lang="en-US" altLang="he-IL" sz="2800" dirty="0">
                <a:cs typeface="Miriam" panose="020B0502050101010101" pitchFamily="34" charset="-79"/>
              </a:rPr>
              <a:t>.</a:t>
            </a:r>
          </a:p>
          <a:p>
            <a:pPr marL="609600" indent="-609600"/>
            <a:r>
              <a:rPr lang="en-US" altLang="he-IL" dirty="0" err="1">
                <a:cs typeface="Miriam" panose="020B0502050101010101" pitchFamily="34" charset="-79"/>
              </a:rPr>
              <a:t>P</a:t>
            </a:r>
            <a:r>
              <a:rPr lang="en-US" altLang="he-IL" sz="2800" dirty="0" err="1">
                <a:cs typeface="Miriam" panose="020B0502050101010101" pitchFamily="34" charset="-79"/>
              </a:rPr>
              <a:t>ublieke</a:t>
            </a:r>
            <a:r>
              <a:rPr lang="en-US" altLang="he-IL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gelden</a:t>
            </a:r>
            <a:r>
              <a:rPr lang="en-US" altLang="he-IL" dirty="0">
                <a:cs typeface="Miriam" panose="020B0502050101010101" pitchFamily="34" charset="-79"/>
              </a:rPr>
              <a:t> – </a:t>
            </a:r>
            <a:r>
              <a:rPr lang="en-US" altLang="he-IL" sz="2800" dirty="0" smtClean="0">
                <a:cs typeface="Miriam" panose="020B0502050101010101" pitchFamily="34" charset="-79"/>
              </a:rPr>
              <a:t>SMO/SAMO </a:t>
            </a:r>
            <a:r>
              <a:rPr lang="en-US" altLang="he-IL" sz="1800" dirty="0" err="1">
                <a:cs typeface="Miriam" panose="020B0502050101010101" pitchFamily="34" charset="-79"/>
              </a:rPr>
              <a:t>Rijksoverheid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/>
            <a:r>
              <a:rPr lang="en-US" altLang="he-IL" dirty="0">
                <a:cs typeface="Miriam" panose="020B0502050101010101" pitchFamily="34" charset="-79"/>
              </a:rPr>
              <a:t>P</a:t>
            </a:r>
            <a:r>
              <a:rPr lang="en-US" altLang="he-IL" sz="2800" dirty="0">
                <a:cs typeface="Miriam" panose="020B0502050101010101" pitchFamily="34" charset="-79"/>
              </a:rPr>
              <a:t>rivate</a:t>
            </a:r>
            <a:r>
              <a:rPr lang="en-US" altLang="he-IL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gelden</a:t>
            </a:r>
            <a:r>
              <a:rPr lang="en-US" altLang="he-IL" sz="2800" dirty="0">
                <a:cs typeface="Miriam" panose="020B0502050101010101" pitchFamily="34" charset="-79"/>
              </a:rPr>
              <a:t> – SIM </a:t>
            </a:r>
            <a:r>
              <a:rPr lang="en-US" altLang="he-IL" sz="1800" dirty="0" err="1">
                <a:cs typeface="Miriam" panose="020B0502050101010101" pitchFamily="34" charset="-79"/>
              </a:rPr>
              <a:t>Verzekeraars</a:t>
            </a:r>
            <a:r>
              <a:rPr lang="en-US" altLang="he-IL" sz="1800" dirty="0">
                <a:cs typeface="Miriam" panose="020B0502050101010101" pitchFamily="34" charset="-79"/>
              </a:rPr>
              <a:t>, </a:t>
            </a:r>
            <a:r>
              <a:rPr lang="en-US" altLang="he-IL" sz="1800" dirty="0" err="1">
                <a:cs typeface="Miriam" panose="020B0502050101010101" pitchFamily="34" charset="-79"/>
              </a:rPr>
              <a:t>Banken</a:t>
            </a:r>
            <a:r>
              <a:rPr lang="en-US" altLang="he-IL" sz="1800" dirty="0">
                <a:cs typeface="Miriam" panose="020B0502050101010101" pitchFamily="34" charset="-79"/>
              </a:rPr>
              <a:t> </a:t>
            </a:r>
            <a:r>
              <a:rPr lang="en-US" altLang="he-IL" sz="1800" dirty="0" err="1">
                <a:cs typeface="Miriam" panose="020B0502050101010101" pitchFamily="34" charset="-79"/>
              </a:rPr>
              <a:t>en</a:t>
            </a:r>
            <a:r>
              <a:rPr lang="en-US" altLang="he-IL" sz="1800" dirty="0">
                <a:cs typeface="Miriam" panose="020B0502050101010101" pitchFamily="34" charset="-79"/>
              </a:rPr>
              <a:t> </a:t>
            </a:r>
            <a:r>
              <a:rPr lang="en-US" altLang="he-IL" sz="1800" dirty="0" err="1">
                <a:cs typeface="Miriam" panose="020B0502050101010101" pitchFamily="34" charset="-79"/>
              </a:rPr>
              <a:t>EffectenBeurs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>
              <a:buFontTx/>
              <a:buNone/>
            </a:pPr>
            <a:endParaRPr lang="en-US" altLang="he-IL" dirty="0">
              <a:cs typeface="Miriam" panose="020B0502050101010101" pitchFamily="34" charset="-79"/>
            </a:endParaRPr>
          </a:p>
          <a:p>
            <a:pPr marL="609600" indent="-609600">
              <a:buFontTx/>
              <a:buNone/>
            </a:pPr>
            <a:r>
              <a:rPr lang="en-US" altLang="he-IL" sz="2800" dirty="0" err="1">
                <a:cs typeface="Miriam" panose="020B0502050101010101" pitchFamily="34" charset="-79"/>
              </a:rPr>
              <a:t>Verdeling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Maror-gelden</a:t>
            </a:r>
            <a:r>
              <a:rPr lang="en-US" altLang="he-IL" sz="2800" dirty="0">
                <a:cs typeface="Miriam" panose="020B0502050101010101" pitchFamily="34" charset="-79"/>
              </a:rPr>
              <a:t>:</a:t>
            </a:r>
          </a:p>
          <a:p>
            <a:pPr marL="609600" indent="-609600"/>
            <a:r>
              <a:rPr lang="en-US" altLang="he-IL" dirty="0" err="1">
                <a:cs typeface="Miriam" panose="020B0502050101010101" pitchFamily="34" charset="-79"/>
              </a:rPr>
              <a:t>I</a:t>
            </a:r>
            <a:r>
              <a:rPr lang="en-US" altLang="he-IL" sz="2800" dirty="0" err="1">
                <a:cs typeface="Miriam" panose="020B0502050101010101" pitchFamily="34" charset="-79"/>
              </a:rPr>
              <a:t>ndividuele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uitkeringen</a:t>
            </a:r>
            <a:r>
              <a:rPr lang="en-US" altLang="he-IL" sz="2800" dirty="0">
                <a:cs typeface="Miriam" panose="020B0502050101010101" pitchFamily="34" charset="-79"/>
              </a:rPr>
              <a:t> (</a:t>
            </a:r>
            <a:r>
              <a:rPr lang="en-US" altLang="he-IL" sz="2800" dirty="0" err="1">
                <a:cs typeface="Miriam" panose="020B0502050101010101" pitchFamily="34" charset="-79"/>
              </a:rPr>
              <a:t>personen</a:t>
            </a:r>
            <a:r>
              <a:rPr lang="en-US" altLang="he-IL" sz="2800" dirty="0">
                <a:cs typeface="Miriam" panose="020B0502050101010101" pitchFamily="34" charset="-79"/>
              </a:rPr>
              <a:t>):</a:t>
            </a:r>
            <a:r>
              <a:rPr lang="en-US" altLang="he-IL" dirty="0">
                <a:cs typeface="Miriam" panose="020B0502050101010101" pitchFamily="34" charset="-79"/>
              </a:rPr>
              <a:t> </a:t>
            </a:r>
            <a:r>
              <a:rPr lang="en-US" altLang="he-IL" sz="2800" dirty="0" smtClean="0">
                <a:cs typeface="Miriam" panose="020B0502050101010101" pitchFamily="34" charset="-79"/>
              </a:rPr>
              <a:t>82%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/>
            <a:r>
              <a:rPr lang="en-US" altLang="he-IL" dirty="0" err="1">
                <a:cs typeface="Miriam" panose="020B0502050101010101" pitchFamily="34" charset="-79"/>
              </a:rPr>
              <a:t>U</a:t>
            </a:r>
            <a:r>
              <a:rPr lang="en-US" altLang="he-IL" sz="2800" dirty="0" err="1">
                <a:cs typeface="Miriam" panose="020B0502050101010101" pitchFamily="34" charset="-79"/>
              </a:rPr>
              <a:t>itkeringen</a:t>
            </a:r>
            <a:r>
              <a:rPr lang="en-US" altLang="he-IL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aan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collectieve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doelen</a:t>
            </a:r>
            <a:r>
              <a:rPr lang="en-US" altLang="he-IL" sz="2800">
                <a:cs typeface="Miriam" panose="020B0502050101010101" pitchFamily="34" charset="-79"/>
              </a:rPr>
              <a:t>: </a:t>
            </a:r>
            <a:r>
              <a:rPr lang="en-US" altLang="he-IL" sz="2800" smtClean="0">
                <a:cs typeface="Miriam" panose="020B0502050101010101" pitchFamily="34" charset="-79"/>
              </a:rPr>
              <a:t>18%</a:t>
            </a:r>
            <a:endParaRPr lang="en-US" altLang="he-IL" sz="2800" dirty="0">
              <a:cs typeface="Miriam" panose="020B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€</a:t>
            </a:r>
            <a:r>
              <a:rPr lang="en-US" altLang="en-US" dirty="0"/>
              <a:t>1=2,203 </a:t>
            </a:r>
            <a:r>
              <a:rPr lang="en-US" altLang="en-US" dirty="0" smtClean="0"/>
              <a:t>gulden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B8E8-214F-4190-BA2D-E0852DFDB9E9}" type="slidenum">
              <a:rPr lang="he-IL" altLang="en-US"/>
              <a:pPr/>
              <a:t>11</a:t>
            </a:fld>
            <a:endParaRPr lang="en-US" alt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3600" b="1">
                <a:solidFill>
                  <a:srgbClr val="0000FF"/>
                </a:solidFill>
              </a:rPr>
              <a:t>Totale Gelden WO II Tegoeden – in </a:t>
            </a:r>
            <a:r>
              <a:rPr lang="nl-NL" altLang="he-IL" sz="3600" b="1">
                <a:solidFill>
                  <a:srgbClr val="0000FF"/>
                </a:solidFill>
              </a:rPr>
              <a:t>€</a:t>
            </a:r>
            <a:r>
              <a:rPr lang="en-US" altLang="he-IL" sz="3600" b="1">
                <a:solidFill>
                  <a:srgbClr val="0000FF"/>
                </a:solidFill>
              </a:rPr>
              <a:t> miljoen</a:t>
            </a:r>
          </a:p>
          <a:p>
            <a:pPr algn="ctr">
              <a:spcBef>
                <a:spcPct val="50000"/>
              </a:spcBef>
            </a:pPr>
            <a:r>
              <a:rPr lang="en-US" altLang="he-IL" sz="2000" b="1">
                <a:solidFill>
                  <a:srgbClr val="0000FF"/>
                </a:solidFill>
              </a:rPr>
              <a:t>December 2000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1295400"/>
            <a:ext cx="3733800" cy="2209800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altLang="en-US" b="1" dirty="0"/>
          </a:p>
          <a:p>
            <a:pPr algn="ctr">
              <a:spcBef>
                <a:spcPct val="50000"/>
              </a:spcBef>
            </a:pPr>
            <a:r>
              <a:rPr lang="en-US" altLang="he-IL" b="1" dirty="0" err="1"/>
              <a:t>Publieke</a:t>
            </a:r>
            <a:r>
              <a:rPr lang="en-US" altLang="he-IL" b="1" dirty="0"/>
              <a:t> </a:t>
            </a:r>
            <a:r>
              <a:rPr lang="en-US" altLang="he-IL" b="1" dirty="0" err="1"/>
              <a:t>Gelden</a:t>
            </a:r>
            <a:endParaRPr lang="en-US" altLang="he-IL" b="1" dirty="0"/>
          </a:p>
          <a:p>
            <a:pPr algn="ctr">
              <a:spcBef>
                <a:spcPct val="50000"/>
              </a:spcBef>
            </a:pPr>
            <a:r>
              <a:rPr lang="en-US" altLang="he-IL" dirty="0" err="1"/>
              <a:t>Ministerie</a:t>
            </a:r>
            <a:r>
              <a:rPr lang="en-US" altLang="he-IL" dirty="0"/>
              <a:t> van </a:t>
            </a:r>
            <a:r>
              <a:rPr lang="en-US" altLang="he-IL" dirty="0" err="1"/>
              <a:t>Financien</a:t>
            </a:r>
            <a:endParaRPr lang="en-US" altLang="he-IL" dirty="0"/>
          </a:p>
          <a:p>
            <a:pPr algn="ctr">
              <a:spcBef>
                <a:spcPct val="50000"/>
              </a:spcBef>
            </a:pPr>
            <a:r>
              <a:rPr lang="nl-NL" altLang="he-IL" dirty="0"/>
              <a:t>€</a:t>
            </a:r>
            <a:r>
              <a:rPr lang="en-US" altLang="he-IL" dirty="0" smtClean="0"/>
              <a:t>181,6</a:t>
            </a:r>
            <a:endParaRPr lang="en-US" altLang="he-IL" dirty="0"/>
          </a:p>
          <a:p>
            <a:pPr algn="ctr"/>
            <a:endParaRPr lang="en-US" altLang="en-US" dirty="0"/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4038600" y="1295400"/>
            <a:ext cx="4953000" cy="2209800"/>
            <a:chOff x="2448" y="1104"/>
            <a:chExt cx="2976" cy="1104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448" y="1359"/>
              <a:ext cx="2976" cy="849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 err="1"/>
                <a:t>Banken</a:t>
              </a:r>
              <a:r>
                <a:rPr lang="en-US" altLang="he-IL" dirty="0"/>
                <a:t>      </a:t>
              </a:r>
              <a:r>
                <a:rPr lang="en-US" altLang="he-IL" dirty="0" err="1"/>
                <a:t>Effecten</a:t>
              </a:r>
              <a:r>
                <a:rPr lang="en-US" altLang="he-IL" dirty="0"/>
                <a:t>-      </a:t>
              </a:r>
              <a:r>
                <a:rPr lang="en-US" altLang="he-IL" dirty="0" err="1"/>
                <a:t>Verzeke</a:t>
              </a:r>
              <a:r>
                <a:rPr lang="en-US" altLang="he-IL" dirty="0"/>
                <a:t>-</a:t>
              </a:r>
            </a:p>
            <a:p>
              <a:pPr algn="ctr"/>
              <a:r>
                <a:rPr lang="en-US" altLang="he-IL" dirty="0"/>
                <a:t>                  </a:t>
              </a:r>
              <a:r>
                <a:rPr lang="en-US" altLang="he-IL" dirty="0" err="1"/>
                <a:t>Beurs</a:t>
              </a:r>
              <a:r>
                <a:rPr lang="en-US" altLang="he-IL" dirty="0"/>
                <a:t>            </a:t>
              </a:r>
              <a:r>
                <a:rPr lang="en-US" altLang="he-IL" dirty="0" err="1"/>
                <a:t>raars</a:t>
              </a:r>
              <a:endParaRPr lang="en-US" altLang="he-IL" dirty="0"/>
            </a:p>
            <a:p>
              <a:pPr algn="ctr"/>
              <a:r>
                <a:rPr lang="nl-NL" altLang="he-IL" dirty="0" smtClean="0"/>
                <a:t> €</a:t>
              </a:r>
              <a:r>
                <a:rPr lang="en-US" altLang="he-IL" dirty="0" smtClean="0"/>
                <a:t>22,7          </a:t>
              </a:r>
              <a:r>
                <a:rPr lang="nl-NL" altLang="he-IL" dirty="0" smtClean="0"/>
                <a:t>€</a:t>
              </a:r>
              <a:r>
                <a:rPr lang="en-US" altLang="he-IL" dirty="0" smtClean="0"/>
                <a:t>119,8          </a:t>
              </a:r>
              <a:r>
                <a:rPr lang="nl-NL" altLang="he-IL" dirty="0" smtClean="0"/>
                <a:t>€</a:t>
              </a:r>
              <a:r>
                <a:rPr lang="en-US" altLang="he-IL" dirty="0" smtClean="0"/>
                <a:t> 22,7</a:t>
              </a:r>
              <a:endParaRPr lang="en-US" altLang="he-IL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264" y="1359"/>
              <a:ext cx="0" cy="84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490" y="1359"/>
              <a:ext cx="0" cy="84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448" y="1104"/>
              <a:ext cx="2976" cy="255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b="1"/>
                <a:t>Private Gelden</a:t>
              </a:r>
            </a:p>
          </p:txBody>
        </p:sp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84213" y="4581525"/>
            <a:ext cx="7848600" cy="1584325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7C80"/>
              </a:gs>
            </a:gsLst>
            <a:lin ang="2700000" scaled="1"/>
          </a:gradFill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b="1" dirty="0"/>
              <a:t>TOTALE GELDEN WO II TEGOEDEN</a:t>
            </a:r>
          </a:p>
          <a:p>
            <a:pPr algn="ctr"/>
            <a:r>
              <a:rPr lang="nl-NL" altLang="he-IL" dirty="0"/>
              <a:t>€</a:t>
            </a:r>
            <a:r>
              <a:rPr lang="en-US" altLang="he-IL" dirty="0" smtClean="0"/>
              <a:t>346,8</a:t>
            </a:r>
            <a:endParaRPr lang="en-US" altLang="he-IL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524000" y="3505200"/>
            <a:ext cx="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5029200" y="3505200"/>
            <a:ext cx="2743200" cy="1066800"/>
            <a:chOff x="3168" y="2208"/>
            <a:chExt cx="1728" cy="576"/>
          </a:xfrm>
        </p:grpSpPr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3168" y="2208"/>
              <a:ext cx="0" cy="5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3984" y="2208"/>
              <a:ext cx="0" cy="5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4896" y="2208"/>
              <a:ext cx="0" cy="5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25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25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25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525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nimBg="1" autoUpdateAnimBg="0"/>
      <p:bldP spid="2060" grpId="0" animBg="1" autoUpdateAnimBg="0"/>
      <p:bldP spid="2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9DA0-E01B-4786-8905-DAC482909B71}" type="slidenum">
              <a:rPr lang="he-IL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973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9DA0-E01B-4786-8905-DAC482909B71}" type="slidenum">
              <a:rPr lang="he-IL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9" y="476672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FE4-7D4B-4CD3-BB8B-FF05F97B2BE9}" type="slidenum">
              <a:rPr lang="he-IL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76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3600" b="1" dirty="0" err="1">
                <a:solidFill>
                  <a:srgbClr val="0000FF"/>
                </a:solidFill>
              </a:rPr>
              <a:t>Publieke</a:t>
            </a:r>
            <a:r>
              <a:rPr lang="en-US" altLang="he-IL" sz="3600" b="1" dirty="0">
                <a:solidFill>
                  <a:srgbClr val="0000FF"/>
                </a:solidFill>
              </a:rPr>
              <a:t> </a:t>
            </a:r>
            <a:r>
              <a:rPr lang="en-US" altLang="he-IL" sz="3600" b="1" dirty="0" err="1">
                <a:solidFill>
                  <a:srgbClr val="0000FF"/>
                </a:solidFill>
              </a:rPr>
              <a:t>Gelden</a:t>
            </a:r>
            <a:r>
              <a:rPr lang="en-US" altLang="he-IL" sz="3600" b="1" dirty="0">
                <a:solidFill>
                  <a:srgbClr val="0000FF"/>
                </a:solidFill>
              </a:rPr>
              <a:t> - in </a:t>
            </a:r>
            <a:r>
              <a:rPr lang="nl-NL" altLang="he-IL" sz="3600" b="1" dirty="0">
                <a:solidFill>
                  <a:srgbClr val="0000FF"/>
                </a:solidFill>
              </a:rPr>
              <a:t>€</a:t>
            </a:r>
            <a:r>
              <a:rPr lang="en-US" altLang="he-IL" dirty="0">
                <a:solidFill>
                  <a:srgbClr val="000000"/>
                </a:solidFill>
              </a:rPr>
              <a:t>  </a:t>
            </a:r>
            <a:r>
              <a:rPr lang="en-US" altLang="he-IL" sz="3600" b="1" dirty="0" err="1">
                <a:solidFill>
                  <a:srgbClr val="0000FF"/>
                </a:solidFill>
              </a:rPr>
              <a:t>miljoen</a:t>
            </a:r>
            <a:r>
              <a:rPr lang="en-US" altLang="he-IL" sz="3600" b="1" dirty="0">
                <a:solidFill>
                  <a:srgbClr val="0000FF"/>
                </a:solidFill>
              </a:rPr>
              <a:t> </a:t>
            </a:r>
            <a:r>
              <a:rPr lang="en-US" altLang="he-IL" sz="2000" b="1" dirty="0">
                <a:solidFill>
                  <a:srgbClr val="0000FF"/>
                </a:solidFill>
              </a:rPr>
              <a:t>(</a:t>
            </a:r>
            <a:r>
              <a:rPr lang="en-US" altLang="he-IL" sz="2000" b="1" dirty="0" smtClean="0">
                <a:solidFill>
                  <a:srgbClr val="0000FF"/>
                </a:solidFill>
              </a:rPr>
              <a:t>2000)</a:t>
            </a:r>
            <a:endParaRPr lang="en-US" altLang="he-IL" sz="2000" b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33600" y="762000"/>
            <a:ext cx="4800600" cy="12192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err="1">
                <a:solidFill>
                  <a:srgbClr val="000000"/>
                </a:solidFill>
              </a:rPr>
              <a:t>Ministerie</a:t>
            </a:r>
            <a:r>
              <a:rPr lang="en-US" altLang="he-IL" dirty="0">
                <a:solidFill>
                  <a:srgbClr val="000000"/>
                </a:solidFill>
              </a:rPr>
              <a:t> van </a:t>
            </a:r>
            <a:r>
              <a:rPr lang="en-US" altLang="he-IL" dirty="0" err="1">
                <a:solidFill>
                  <a:srgbClr val="000000"/>
                </a:solidFill>
              </a:rPr>
              <a:t>Financien</a:t>
            </a:r>
            <a:endParaRPr lang="en-US" altLang="he-IL" dirty="0">
              <a:solidFill>
                <a:srgbClr val="000000"/>
              </a:solidFill>
            </a:endParaRPr>
          </a:p>
          <a:p>
            <a:pPr algn="ctr"/>
            <a:r>
              <a:rPr lang="nl-NL" altLang="he-IL" dirty="0">
                <a:solidFill>
                  <a:srgbClr val="000000"/>
                </a:solidFill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</a:rPr>
              <a:t>181,6</a:t>
            </a:r>
            <a:endParaRPr lang="en-US" altLang="he-IL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2514600"/>
            <a:ext cx="3733800" cy="13716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>
                <a:solidFill>
                  <a:srgbClr val="000000"/>
                </a:solidFill>
              </a:rPr>
              <a:t>International </a:t>
            </a:r>
            <a:r>
              <a:rPr lang="en-US" altLang="he-IL" dirty="0" err="1">
                <a:solidFill>
                  <a:srgbClr val="000000"/>
                </a:solidFill>
              </a:rPr>
              <a:t>Humanitaire</a:t>
            </a:r>
            <a:endParaRPr lang="en-US" altLang="he-IL" dirty="0">
              <a:solidFill>
                <a:srgbClr val="000000"/>
              </a:solidFill>
            </a:endParaRPr>
          </a:p>
          <a:p>
            <a:pPr algn="ctr"/>
            <a:r>
              <a:rPr lang="en-US" altLang="he-IL" dirty="0" err="1">
                <a:solidFill>
                  <a:srgbClr val="000000"/>
                </a:solidFill>
              </a:rPr>
              <a:t>Doelen</a:t>
            </a:r>
            <a:r>
              <a:rPr lang="en-US" altLang="he-IL" dirty="0">
                <a:solidFill>
                  <a:srgbClr val="000000"/>
                </a:solidFill>
              </a:rPr>
              <a:t> </a:t>
            </a:r>
            <a:r>
              <a:rPr lang="nl-NL" alt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</a:rPr>
              <a:t>22,7</a:t>
            </a:r>
            <a:endParaRPr lang="en-US" altLang="he-IL" sz="1400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95800" y="2514600"/>
            <a:ext cx="4343400" cy="1371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>
                <a:solidFill>
                  <a:srgbClr val="000000"/>
                </a:solidFill>
              </a:rPr>
              <a:t>SMO/SAMO</a:t>
            </a:r>
            <a:endParaRPr lang="en-US" altLang="he-IL" dirty="0">
              <a:solidFill>
                <a:srgbClr val="000000"/>
              </a:solidFill>
            </a:endParaRPr>
          </a:p>
          <a:p>
            <a:pPr algn="ctr"/>
            <a:r>
              <a:rPr lang="nl-NL" altLang="he-IL" dirty="0">
                <a:solidFill>
                  <a:srgbClr val="000000"/>
                </a:solidFill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</a:rPr>
              <a:t>158,9</a:t>
            </a:r>
            <a:endParaRPr lang="en-US" altLang="he-IL" sz="1400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" y="4953000"/>
            <a:ext cx="2286000" cy="1752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>
                <a:solidFill>
                  <a:srgbClr val="000000"/>
                </a:solidFill>
              </a:rPr>
              <a:t>Kamer I</a:t>
            </a:r>
          </a:p>
          <a:p>
            <a:pPr algn="ctr"/>
            <a:r>
              <a:rPr lang="en-US" altLang="he-IL" sz="2400" dirty="0" err="1">
                <a:solidFill>
                  <a:srgbClr val="000000"/>
                </a:solidFill>
              </a:rPr>
              <a:t>Individuele</a:t>
            </a:r>
            <a:endParaRPr lang="en-US" altLang="he-IL" sz="2400" dirty="0">
              <a:solidFill>
                <a:srgbClr val="000000"/>
              </a:solidFill>
            </a:endParaRPr>
          </a:p>
          <a:p>
            <a:pPr algn="ctr"/>
            <a:r>
              <a:rPr lang="en-US" altLang="he-IL" sz="2400" dirty="0" err="1">
                <a:solidFill>
                  <a:srgbClr val="000000"/>
                </a:solidFill>
              </a:rPr>
              <a:t>Uitkeringen</a:t>
            </a:r>
            <a:endParaRPr lang="en-US" altLang="he-IL" sz="2400" dirty="0">
              <a:solidFill>
                <a:srgbClr val="000000"/>
              </a:solidFill>
            </a:endParaRPr>
          </a:p>
          <a:p>
            <a:pPr algn="ctr"/>
            <a:r>
              <a:rPr lang="nl-NL" altLang="he-IL" dirty="0" smtClean="0">
                <a:solidFill>
                  <a:srgbClr val="000000"/>
                </a:solidFill>
              </a:rPr>
              <a:t>€129,4</a:t>
            </a:r>
            <a:endParaRPr lang="en-US" altLang="he-IL" sz="1400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81400" y="4953000"/>
            <a:ext cx="2286000" cy="1752600"/>
          </a:xfrm>
          <a:prstGeom prst="rect">
            <a:avLst/>
          </a:prstGeom>
          <a:gradFill rotWithShape="0">
            <a:gsLst>
              <a:gs pos="0">
                <a:srgbClr val="F4F4A4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>
                <a:solidFill>
                  <a:srgbClr val="000000"/>
                </a:solidFill>
              </a:rPr>
              <a:t>Kamer II</a:t>
            </a:r>
          </a:p>
          <a:p>
            <a:pPr algn="ctr"/>
            <a:r>
              <a:rPr lang="en-US" altLang="he-IL" sz="2400" dirty="0" err="1">
                <a:solidFill>
                  <a:srgbClr val="000000"/>
                </a:solidFill>
              </a:rPr>
              <a:t>Collectieve</a:t>
            </a:r>
            <a:endParaRPr lang="en-US" altLang="he-IL" sz="2400" dirty="0">
              <a:solidFill>
                <a:srgbClr val="000000"/>
              </a:solidFill>
            </a:endParaRPr>
          </a:p>
          <a:p>
            <a:pPr algn="ctr"/>
            <a:r>
              <a:rPr lang="en-US" altLang="he-IL" sz="2400" dirty="0" err="1">
                <a:solidFill>
                  <a:srgbClr val="000000"/>
                </a:solidFill>
              </a:rPr>
              <a:t>Doelen</a:t>
            </a:r>
            <a:r>
              <a:rPr lang="en-US" altLang="he-IL" sz="2400" dirty="0">
                <a:solidFill>
                  <a:srgbClr val="000000"/>
                </a:solidFill>
              </a:rPr>
              <a:t> NL</a:t>
            </a:r>
          </a:p>
          <a:p>
            <a:pPr algn="ctr"/>
            <a:r>
              <a:rPr lang="nl-NL" altLang="he-IL" dirty="0">
                <a:solidFill>
                  <a:srgbClr val="000000"/>
                </a:solidFill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</a:rPr>
              <a:t>21,8</a:t>
            </a:r>
            <a:endParaRPr lang="en-US" altLang="he-IL" sz="1400" dirty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553200" y="4953000"/>
            <a:ext cx="2286000" cy="17526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>
                <a:solidFill>
                  <a:srgbClr val="000000"/>
                </a:solidFill>
              </a:rPr>
              <a:t>Kamer III</a:t>
            </a:r>
          </a:p>
          <a:p>
            <a:pPr algn="ctr"/>
            <a:r>
              <a:rPr lang="en-US" altLang="he-IL" sz="2400" dirty="0" err="1">
                <a:solidFill>
                  <a:srgbClr val="000000"/>
                </a:solidFill>
              </a:rPr>
              <a:t>Collectieve</a:t>
            </a:r>
            <a:endParaRPr lang="en-US" altLang="he-IL" sz="2400" dirty="0">
              <a:solidFill>
                <a:srgbClr val="000000"/>
              </a:solidFill>
            </a:endParaRPr>
          </a:p>
          <a:p>
            <a:pPr algn="ctr"/>
            <a:r>
              <a:rPr lang="en-US" altLang="he-IL" sz="2400" dirty="0" err="1">
                <a:solidFill>
                  <a:srgbClr val="000000"/>
                </a:solidFill>
              </a:rPr>
              <a:t>Doelen</a:t>
            </a:r>
            <a:r>
              <a:rPr lang="en-US" altLang="he-IL" sz="2400" dirty="0">
                <a:solidFill>
                  <a:srgbClr val="000000"/>
                </a:solidFill>
              </a:rPr>
              <a:t> IL</a:t>
            </a:r>
          </a:p>
          <a:p>
            <a:pPr algn="ctr"/>
            <a:r>
              <a:rPr lang="nl-NL" altLang="he-IL" dirty="0" smtClean="0">
                <a:solidFill>
                  <a:srgbClr val="000000"/>
                </a:solidFill>
              </a:rPr>
              <a:t>€7,7</a:t>
            </a:r>
            <a:endParaRPr lang="en-US" altLang="he-IL" sz="1400" dirty="0">
              <a:solidFill>
                <a:srgbClr val="000000"/>
              </a:solidFill>
            </a:endParaRPr>
          </a:p>
        </p:txBody>
      </p:sp>
      <p:grpSp>
        <p:nvGrpSpPr>
          <p:cNvPr id="3100" name="Group 28"/>
          <p:cNvGrpSpPr>
            <a:grpSpLocks/>
          </p:cNvGrpSpPr>
          <p:nvPr/>
        </p:nvGrpSpPr>
        <p:grpSpPr bwMode="auto">
          <a:xfrm>
            <a:off x="3124200" y="1981200"/>
            <a:ext cx="3124200" cy="533400"/>
            <a:chOff x="1968" y="1296"/>
            <a:chExt cx="1968" cy="192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968" y="1296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3936" y="1296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1905000" y="3886200"/>
            <a:ext cx="3048000" cy="1066800"/>
            <a:chOff x="912" y="2448"/>
            <a:chExt cx="1920" cy="576"/>
          </a:xfrm>
        </p:grpSpPr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2832" y="2448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912" y="2784"/>
              <a:ext cx="1920" cy="240"/>
              <a:chOff x="1152" y="2784"/>
              <a:chExt cx="1920" cy="240"/>
            </a:xfrm>
          </p:grpSpPr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flipH="1">
                <a:off x="1152" y="2784"/>
                <a:ext cx="1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0" cy="24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638800" y="3886200"/>
            <a:ext cx="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7086600" y="3886200"/>
            <a:ext cx="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nimBg="1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98" grpId="0" animBg="1"/>
      <p:bldP spid="30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RS-p.294-297; 326; 330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C687-1F90-4A06-9628-C586A7385684}" type="slidenum">
              <a:rPr lang="he-IL" altLang="en-US"/>
              <a:pPr/>
              <a:t>15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1524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3600" b="1" dirty="0">
                <a:solidFill>
                  <a:srgbClr val="0000FF"/>
                </a:solidFill>
              </a:rPr>
              <a:t>Private </a:t>
            </a:r>
            <a:r>
              <a:rPr lang="en-US" altLang="he-IL" sz="3600" b="1" dirty="0" err="1">
                <a:solidFill>
                  <a:srgbClr val="0000FF"/>
                </a:solidFill>
              </a:rPr>
              <a:t>Gelden</a:t>
            </a:r>
            <a:r>
              <a:rPr lang="en-US" altLang="he-IL" sz="3600" b="1" dirty="0">
                <a:solidFill>
                  <a:srgbClr val="0000FF"/>
                </a:solidFill>
              </a:rPr>
              <a:t> – in </a:t>
            </a:r>
            <a:r>
              <a:rPr lang="nl-NL" altLang="he-IL" sz="3600" b="1" dirty="0">
                <a:solidFill>
                  <a:srgbClr val="0000FF"/>
                </a:solidFill>
              </a:rPr>
              <a:t>€</a:t>
            </a:r>
            <a:r>
              <a:rPr lang="en-US" altLang="he-IL" sz="3600" b="1" dirty="0">
                <a:solidFill>
                  <a:srgbClr val="0000FF"/>
                </a:solidFill>
              </a:rPr>
              <a:t> </a:t>
            </a:r>
            <a:r>
              <a:rPr lang="en-US" altLang="he-IL" sz="3600" b="1" dirty="0" err="1">
                <a:solidFill>
                  <a:srgbClr val="0000FF"/>
                </a:solidFill>
              </a:rPr>
              <a:t>miljoen</a:t>
            </a:r>
            <a:r>
              <a:rPr lang="en-US" altLang="he-IL" sz="3600" b="1" dirty="0">
                <a:solidFill>
                  <a:srgbClr val="0000FF"/>
                </a:solidFill>
              </a:rPr>
              <a:t> </a:t>
            </a:r>
            <a:r>
              <a:rPr lang="en-US" altLang="he-IL" sz="2000" b="1" dirty="0">
                <a:solidFill>
                  <a:srgbClr val="0000FF"/>
                </a:solidFill>
              </a:rPr>
              <a:t>(</a:t>
            </a:r>
            <a:r>
              <a:rPr lang="en-US" altLang="he-IL" sz="2000" b="1" dirty="0" smtClean="0">
                <a:solidFill>
                  <a:srgbClr val="0000FF"/>
                </a:solidFill>
              </a:rPr>
              <a:t>2000 &amp; 2003)</a:t>
            </a:r>
            <a:endParaRPr lang="en-US" altLang="he-IL" sz="2000" b="1" dirty="0">
              <a:solidFill>
                <a:srgbClr val="0000FF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1000" y="762000"/>
            <a:ext cx="2514600" cy="9144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err="1"/>
              <a:t>Verzekeraars</a:t>
            </a:r>
            <a:endParaRPr lang="en-US" altLang="he-IL" dirty="0"/>
          </a:p>
          <a:p>
            <a:pPr algn="ctr"/>
            <a:r>
              <a:rPr lang="nl-NL" altLang="he-IL" dirty="0"/>
              <a:t>€</a:t>
            </a:r>
            <a:r>
              <a:rPr lang="en-US" altLang="he-IL" dirty="0"/>
              <a:t>23 (2000)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429000" y="762000"/>
            <a:ext cx="2514600" cy="9144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tint val="5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/>
              <a:t>Banken</a:t>
            </a:r>
          </a:p>
          <a:p>
            <a:pPr algn="ctr"/>
            <a:r>
              <a:rPr lang="nl-NL" altLang="he-IL"/>
              <a:t>€</a:t>
            </a:r>
            <a:r>
              <a:rPr lang="en-US" altLang="he-IL"/>
              <a:t>23 (2000)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400800" y="762000"/>
            <a:ext cx="2514600" cy="9144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err="1"/>
              <a:t>Effecten-Beurs</a:t>
            </a:r>
            <a:endParaRPr lang="en-US" altLang="he-IL" dirty="0"/>
          </a:p>
          <a:p>
            <a:pPr algn="ctr"/>
            <a:r>
              <a:rPr lang="nl-NL" altLang="he-IL" dirty="0"/>
              <a:t>€</a:t>
            </a:r>
            <a:r>
              <a:rPr lang="en-US" altLang="he-IL" dirty="0"/>
              <a:t>120 (2000)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76200" y="2209800"/>
            <a:ext cx="3276600" cy="1295400"/>
            <a:chOff x="48" y="1392"/>
            <a:chExt cx="2064" cy="816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48" y="1392"/>
              <a:ext cx="864" cy="81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 smtClean="0"/>
                <a:t>Claim St</a:t>
              </a:r>
              <a:endParaRPr lang="en-US" altLang="he-IL" dirty="0"/>
            </a:p>
            <a:p>
              <a:pPr algn="ctr"/>
              <a:r>
                <a:rPr lang="nl-NL" altLang="he-IL" dirty="0" smtClean="0"/>
                <a:t>SIVS </a:t>
              </a:r>
            </a:p>
            <a:p>
              <a:pPr algn="ctr"/>
              <a:r>
                <a:rPr lang="nl-NL" altLang="he-IL" dirty="0" smtClean="0"/>
                <a:t>€9,1</a:t>
              </a:r>
              <a:endParaRPr lang="en-US" altLang="he-IL" dirty="0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008" y="1392"/>
              <a:ext cx="1104" cy="81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 err="1"/>
                <a:t>Digitaal</a:t>
              </a:r>
              <a:endParaRPr lang="en-US" altLang="he-IL" dirty="0"/>
            </a:p>
            <a:p>
              <a:pPr algn="ctr"/>
              <a:r>
                <a:rPr lang="en-US" altLang="he-IL" dirty="0"/>
                <a:t>Monument</a:t>
              </a:r>
            </a:p>
            <a:p>
              <a:pPr algn="ctr"/>
              <a:r>
                <a:rPr lang="nl-NL" altLang="he-IL" dirty="0"/>
                <a:t>€</a:t>
              </a:r>
              <a:r>
                <a:rPr lang="en-US" altLang="he-IL" dirty="0" smtClean="0"/>
                <a:t>2,3</a:t>
              </a:r>
              <a:endParaRPr lang="en-US" altLang="he-IL" dirty="0"/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1066800" y="1676400"/>
            <a:ext cx="1143000" cy="533400"/>
            <a:chOff x="672" y="1056"/>
            <a:chExt cx="720" cy="336"/>
          </a:xfrm>
        </p:grpSpPr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67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39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743200" y="3657600"/>
            <a:ext cx="4205064" cy="99060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381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/>
              <a:t>SIM + Claim St + </a:t>
            </a:r>
            <a:r>
              <a:rPr lang="en-US" altLang="he-IL" dirty="0" err="1" smtClean="0"/>
              <a:t>Jur</a:t>
            </a:r>
            <a:r>
              <a:rPr lang="en-US" altLang="he-IL" dirty="0" smtClean="0"/>
              <a:t> (2003)</a:t>
            </a:r>
            <a:endParaRPr lang="en-US" altLang="he-IL" sz="2000" dirty="0"/>
          </a:p>
          <a:p>
            <a:pPr algn="ctr"/>
            <a:r>
              <a:rPr lang="nl-NL" altLang="he-IL" dirty="0" smtClean="0"/>
              <a:t>€108 + €50,8 </a:t>
            </a:r>
            <a:r>
              <a:rPr lang="en-US" altLang="he-IL" dirty="0" smtClean="0"/>
              <a:t>= </a:t>
            </a:r>
            <a:r>
              <a:rPr lang="nl-NL" altLang="he-IL" dirty="0" smtClean="0"/>
              <a:t>€158,8</a:t>
            </a:r>
            <a:endParaRPr lang="en-US" altLang="he-IL" dirty="0"/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609600" y="4953000"/>
            <a:ext cx="8229600" cy="1752600"/>
            <a:chOff x="384" y="3120"/>
            <a:chExt cx="5184" cy="1104"/>
          </a:xfrm>
        </p:grpSpPr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384" y="3120"/>
              <a:ext cx="1440" cy="1104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FEA8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 err="1" smtClean="0"/>
                <a:t>Individuele</a:t>
              </a:r>
              <a:endParaRPr lang="en-US" altLang="he-IL" dirty="0"/>
            </a:p>
            <a:p>
              <a:pPr algn="ctr"/>
              <a:r>
                <a:rPr lang="en-US" altLang="he-IL" dirty="0" err="1"/>
                <a:t>Uitkeringen</a:t>
              </a:r>
              <a:endParaRPr lang="en-US" altLang="he-IL" dirty="0"/>
            </a:p>
            <a:p>
              <a:pPr algn="ctr"/>
              <a:r>
                <a:rPr lang="nl-NL" altLang="he-IL" dirty="0"/>
                <a:t>€</a:t>
              </a:r>
              <a:r>
                <a:rPr lang="en-US" altLang="he-IL" dirty="0" smtClean="0"/>
                <a:t>126,5</a:t>
              </a:r>
              <a:endParaRPr lang="en-US" altLang="he-IL" dirty="0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2256" y="3120"/>
              <a:ext cx="1440" cy="1104"/>
            </a:xfrm>
            <a:prstGeom prst="rect">
              <a:avLst/>
            </a:prstGeom>
            <a:gradFill rotWithShape="0">
              <a:gsLst>
                <a:gs pos="0">
                  <a:srgbClr val="F4F4A4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FEA8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/>
                <a:t>COM</a:t>
              </a:r>
            </a:p>
            <a:p>
              <a:pPr algn="ctr"/>
              <a:r>
                <a:rPr lang="en-US" altLang="he-IL" dirty="0" err="1"/>
                <a:t>Collectieve</a:t>
              </a:r>
              <a:endParaRPr lang="en-US" altLang="he-IL" dirty="0"/>
            </a:p>
            <a:p>
              <a:pPr algn="ctr"/>
              <a:r>
                <a:rPr lang="en-US" altLang="he-IL" dirty="0" err="1"/>
                <a:t>Doelen</a:t>
              </a:r>
              <a:r>
                <a:rPr lang="en-US" altLang="he-IL" dirty="0"/>
                <a:t> NL</a:t>
              </a:r>
            </a:p>
            <a:p>
              <a:pPr algn="ctr"/>
              <a:r>
                <a:rPr lang="nl-NL" altLang="he-IL" dirty="0" smtClean="0"/>
                <a:t>€23</a:t>
              </a:r>
              <a:r>
                <a:rPr lang="en-US" altLang="he-IL" dirty="0" smtClean="0"/>
                <a:t>,9</a:t>
              </a:r>
              <a:endParaRPr lang="en-US" altLang="he-IL" dirty="0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4128" y="3120"/>
              <a:ext cx="1440" cy="1104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FEA8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/>
                <a:t>SCMI</a:t>
              </a:r>
              <a:endParaRPr lang="en-US" altLang="he-IL" b="1" dirty="0"/>
            </a:p>
            <a:p>
              <a:pPr algn="ctr"/>
              <a:r>
                <a:rPr lang="en-US" altLang="he-IL" dirty="0" err="1"/>
                <a:t>Collectieve</a:t>
              </a:r>
              <a:endParaRPr lang="en-US" altLang="he-IL" dirty="0"/>
            </a:p>
            <a:p>
              <a:pPr algn="ctr"/>
              <a:r>
                <a:rPr lang="en-US" altLang="he-IL" dirty="0" err="1"/>
                <a:t>Doelen</a:t>
              </a:r>
              <a:r>
                <a:rPr lang="en-US" altLang="he-IL" dirty="0"/>
                <a:t> IL</a:t>
              </a:r>
            </a:p>
            <a:p>
              <a:pPr algn="ctr"/>
              <a:r>
                <a:rPr lang="nl-NL" altLang="he-IL" dirty="0" smtClean="0"/>
                <a:t>€8,4</a:t>
              </a:r>
              <a:endParaRPr lang="en-US" altLang="he-IL" dirty="0"/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6105525" y="2209800"/>
            <a:ext cx="2962275" cy="1295399"/>
            <a:chOff x="3798" y="1392"/>
            <a:chExt cx="1866" cy="816"/>
          </a:xfrm>
        </p:grpSpPr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3798" y="1392"/>
              <a:ext cx="906" cy="816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99CCFF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 smtClean="0"/>
                <a:t>Claim St</a:t>
              </a:r>
              <a:endParaRPr lang="en-US" altLang="he-IL" dirty="0"/>
            </a:p>
            <a:p>
              <a:pPr algn="ctr"/>
              <a:r>
                <a:rPr lang="nl-NL" altLang="he-IL" dirty="0" smtClean="0"/>
                <a:t>SIES</a:t>
              </a:r>
            </a:p>
            <a:p>
              <a:pPr algn="ctr"/>
              <a:r>
                <a:rPr lang="nl-NL" altLang="he-IL" dirty="0" smtClean="0"/>
                <a:t>€34,0</a:t>
              </a:r>
              <a:endParaRPr lang="en-US" altLang="he-IL" dirty="0"/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4800" y="1392"/>
              <a:ext cx="864" cy="816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99CCFF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 err="1" smtClean="0"/>
                <a:t>Juridisch</a:t>
              </a:r>
              <a:endParaRPr lang="en-US" altLang="he-IL" dirty="0" smtClean="0"/>
            </a:p>
            <a:p>
              <a:pPr algn="ctr"/>
              <a:r>
                <a:rPr lang="en-US" altLang="he-IL" dirty="0" err="1" smtClean="0"/>
                <a:t>bijstand</a:t>
              </a:r>
              <a:endParaRPr lang="en-US" altLang="he-IL" dirty="0"/>
            </a:p>
            <a:p>
              <a:pPr algn="ctr"/>
              <a:r>
                <a:rPr lang="nl-NL" altLang="he-IL" dirty="0"/>
                <a:t>€</a:t>
              </a:r>
              <a:r>
                <a:rPr lang="en-US" altLang="he-IL" dirty="0" smtClean="0"/>
                <a:t>11,3</a:t>
              </a:r>
              <a:endParaRPr lang="en-US" altLang="he-IL" dirty="0"/>
            </a:p>
          </p:txBody>
        </p:sp>
      </p:grp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181113" y="2208988"/>
            <a:ext cx="1371962" cy="1287067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tint val="4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/>
              <a:t>Claim St</a:t>
            </a:r>
            <a:endParaRPr lang="en-US" altLang="he-IL" dirty="0"/>
          </a:p>
          <a:p>
            <a:pPr algn="ctr"/>
            <a:r>
              <a:rPr lang="nl-NL" altLang="he-IL" dirty="0" smtClean="0"/>
              <a:t>SIBS</a:t>
            </a:r>
          </a:p>
          <a:p>
            <a:pPr algn="ctr"/>
            <a:r>
              <a:rPr lang="nl-NL" altLang="he-IL" dirty="0" smtClean="0"/>
              <a:t>€</a:t>
            </a:r>
            <a:r>
              <a:rPr lang="en-US" altLang="he-IL" dirty="0" smtClean="0"/>
              <a:t>2,3</a:t>
            </a:r>
            <a:endParaRPr lang="en-US" altLang="he-IL" dirty="0"/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7162800" y="1676400"/>
            <a:ext cx="1143000" cy="533400"/>
            <a:chOff x="672" y="1056"/>
            <a:chExt cx="720" cy="336"/>
          </a:xfrm>
        </p:grpSpPr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67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39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800600" y="16764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4716016" y="46482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2743200" y="1676400"/>
            <a:ext cx="3886200" cy="1981200"/>
            <a:chOff x="1728" y="1056"/>
            <a:chExt cx="2448" cy="1248"/>
          </a:xfrm>
        </p:grpSpPr>
        <p:grpSp>
          <p:nvGrpSpPr>
            <p:cNvPr id="42014" name="Group 30"/>
            <p:cNvGrpSpPr>
              <a:grpSpLocks/>
            </p:cNvGrpSpPr>
            <p:nvPr/>
          </p:nvGrpSpPr>
          <p:grpSpPr bwMode="auto">
            <a:xfrm>
              <a:off x="1728" y="1056"/>
              <a:ext cx="576" cy="1248"/>
              <a:chOff x="1728" y="1056"/>
              <a:chExt cx="576" cy="1200"/>
            </a:xfrm>
          </p:grpSpPr>
          <p:sp>
            <p:nvSpPr>
              <p:cNvPr id="42015" name="Line 31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4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Line 32"/>
              <p:cNvSpPr>
                <a:spLocks noChangeShapeType="1"/>
              </p:cNvSpPr>
              <p:nvPr/>
            </p:nvSpPr>
            <p:spPr bwMode="auto">
              <a:xfrm>
                <a:off x="1728" y="1200"/>
                <a:ext cx="43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/>
            </p:nvSpPr>
            <p:spPr bwMode="auto">
              <a:xfrm>
                <a:off x="2160" y="1200"/>
                <a:ext cx="144" cy="105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8" name="Group 34"/>
            <p:cNvGrpSpPr>
              <a:grpSpLocks/>
            </p:cNvGrpSpPr>
            <p:nvPr/>
          </p:nvGrpSpPr>
          <p:grpSpPr bwMode="auto">
            <a:xfrm flipH="1">
              <a:off x="3600" y="1056"/>
              <a:ext cx="576" cy="1248"/>
              <a:chOff x="1728" y="1056"/>
              <a:chExt cx="576" cy="1200"/>
            </a:xfrm>
          </p:grpSpPr>
          <p:sp>
            <p:nvSpPr>
              <p:cNvPr id="42019" name="Line 35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4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Line 36"/>
              <p:cNvSpPr>
                <a:spLocks noChangeShapeType="1"/>
              </p:cNvSpPr>
              <p:nvPr/>
            </p:nvSpPr>
            <p:spPr bwMode="auto">
              <a:xfrm>
                <a:off x="1728" y="1200"/>
                <a:ext cx="43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Line 37"/>
              <p:cNvSpPr>
                <a:spLocks noChangeShapeType="1"/>
              </p:cNvSpPr>
              <p:nvPr/>
            </p:nvSpPr>
            <p:spPr bwMode="auto">
              <a:xfrm>
                <a:off x="2160" y="1200"/>
                <a:ext cx="144" cy="105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2400" y="1056"/>
              <a:ext cx="0" cy="12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2438400" y="1752600"/>
            <a:ext cx="4648200" cy="473075"/>
            <a:chOff x="1536" y="1104"/>
            <a:chExt cx="2832" cy="298"/>
          </a:xfrm>
        </p:grpSpPr>
        <p:sp>
          <p:nvSpPr>
            <p:cNvPr id="42024" name="Text Box 40"/>
            <p:cNvSpPr txBox="1">
              <a:spLocks noChangeArrowheads="1"/>
            </p:cNvSpPr>
            <p:nvPr/>
          </p:nvSpPr>
          <p:spPr bwMode="auto">
            <a:xfrm>
              <a:off x="1536" y="114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he-IL" sz="2000"/>
                <a:t>€</a:t>
              </a:r>
              <a:r>
                <a:rPr lang="en-US" altLang="he-IL" sz="2000"/>
                <a:t>12</a:t>
              </a:r>
            </a:p>
          </p:txBody>
        </p:sp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2352" y="110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he-IL" sz="2000"/>
                <a:t>€</a:t>
              </a:r>
              <a:r>
                <a:rPr lang="en-US" altLang="he-IL" sz="2000"/>
                <a:t>21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3744" y="115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he-IL" sz="2000" dirty="0" smtClean="0"/>
                <a:t>€75</a:t>
              </a:r>
              <a:endParaRPr lang="en-US" altLang="he-IL" sz="2000" dirty="0"/>
            </a:p>
          </p:txBody>
        </p:sp>
      </p:grpSp>
      <p:grpSp>
        <p:nvGrpSpPr>
          <p:cNvPr id="42029" name="Group 45"/>
          <p:cNvGrpSpPr>
            <a:grpSpLocks/>
          </p:cNvGrpSpPr>
          <p:nvPr/>
        </p:nvGrpSpPr>
        <p:grpSpPr bwMode="auto">
          <a:xfrm>
            <a:off x="1344216" y="4141401"/>
            <a:ext cx="6912768" cy="802454"/>
            <a:chOff x="1104" y="2616"/>
            <a:chExt cx="3744" cy="492"/>
          </a:xfrm>
        </p:grpSpPr>
        <p:cxnSp>
          <p:nvCxnSpPr>
            <p:cNvPr id="42011" name="AutoShape 27"/>
            <p:cNvCxnSpPr>
              <a:cxnSpLocks noChangeShapeType="1"/>
            </p:cNvCxnSpPr>
            <p:nvPr/>
          </p:nvCxnSpPr>
          <p:spPr bwMode="auto">
            <a:xfrm rot="10800000" flipV="1">
              <a:off x="1104" y="2616"/>
              <a:ext cx="756" cy="492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12" name="AutoShape 28"/>
            <p:cNvCxnSpPr>
              <a:cxnSpLocks noChangeShapeType="1"/>
            </p:cNvCxnSpPr>
            <p:nvPr/>
          </p:nvCxnSpPr>
          <p:spPr bwMode="auto">
            <a:xfrm>
              <a:off x="4140" y="2616"/>
              <a:ext cx="708" cy="492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Elbow Connector 30"/>
          <p:cNvCxnSpPr>
            <a:stCxn id="41991" idx="2"/>
          </p:cNvCxnSpPr>
          <p:nvPr/>
        </p:nvCxnSpPr>
        <p:spPr>
          <a:xfrm rot="16200000" flipH="1">
            <a:off x="1557528" y="2709672"/>
            <a:ext cx="390144" cy="1981200"/>
          </a:xfrm>
          <a:prstGeom prst="bentConnector2">
            <a:avLst/>
          </a:prstGeom>
          <a:ln w="190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/>
          <p:cNvCxnSpPr/>
          <p:nvPr/>
        </p:nvCxnSpPr>
        <p:spPr>
          <a:xfrm rot="5400000">
            <a:off x="6923327" y="3543899"/>
            <a:ext cx="278473" cy="214535"/>
          </a:xfrm>
          <a:prstGeom prst="bentConnector3">
            <a:avLst>
              <a:gd name="adj1" fmla="val 105569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rot="5400000">
            <a:off x="7448170" y="3035575"/>
            <a:ext cx="461910" cy="1432910"/>
          </a:xfrm>
          <a:prstGeom prst="bentConnector2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45732" y="3496055"/>
            <a:ext cx="1" cy="161545"/>
          </a:xfrm>
          <a:prstGeom prst="straightConnector1">
            <a:avLst/>
          </a:prstGeom>
          <a:ln w="190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2003" idx="1"/>
            <a:endCxn id="53" idx="3"/>
          </p:cNvCxnSpPr>
          <p:nvPr/>
        </p:nvCxnSpPr>
        <p:spPr>
          <a:xfrm flipH="1">
            <a:off x="1081623" y="2857500"/>
            <a:ext cx="6614577" cy="15470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H="1">
            <a:off x="1091001" y="2496153"/>
            <a:ext cx="5025274" cy="16815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3" idx="0"/>
          </p:cNvCxnSpPr>
          <p:nvPr/>
        </p:nvCxnSpPr>
        <p:spPr>
          <a:xfrm flipH="1">
            <a:off x="584856" y="2269313"/>
            <a:ext cx="3606751" cy="1757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50"/>
          <p:cNvCxnSpPr/>
          <p:nvPr/>
        </p:nvCxnSpPr>
        <p:spPr>
          <a:xfrm flipH="1">
            <a:off x="219542" y="3521075"/>
            <a:ext cx="353008" cy="505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8088" y="4026884"/>
            <a:ext cx="993535" cy="755269"/>
          </a:xfrm>
          <a:prstGeom prst="rect">
            <a:avLst/>
          </a:prstGeom>
          <a:solidFill>
            <a:srgbClr val="FF7C8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nl-NL" altLang="he-IL" dirty="0" smtClean="0"/>
              <a:t>€4,35</a:t>
            </a:r>
          </a:p>
          <a:p>
            <a:pPr algn="ctr"/>
            <a:r>
              <a:rPr lang="nl-NL" altLang="he-IL" dirty="0"/>
              <a:t>?</a:t>
            </a: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44558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nimBg="1" autoUpdateAnimBg="0"/>
      <p:bldP spid="41988" grpId="0" animBg="1" autoUpdateAnimBg="0"/>
      <p:bldP spid="41989" grpId="0" animBg="1" autoUpdateAnimBg="0"/>
      <p:bldP spid="41996" grpId="0" animBg="1" autoUpdateAnimBg="0"/>
      <p:bldP spid="42004" grpId="0" animBg="1" autoUpdateAnimBg="0"/>
      <p:bldP spid="42008" grpId="0" animBg="1"/>
      <p:bldP spid="420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EB36-684B-42ED-8799-DA6A1D445EB6}" type="slidenum">
              <a:rPr lang="he-IL" altLang="en-US"/>
              <a:pPr/>
              <a:t>16</a:t>
            </a:fld>
            <a:endParaRPr lang="en-US" alt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74925" y="752475"/>
            <a:ext cx="390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3600" b="1" dirty="0" err="1" smtClean="0">
                <a:solidFill>
                  <a:srgbClr val="0000FF"/>
                </a:solidFill>
              </a:rPr>
              <a:t>Verdeling</a:t>
            </a:r>
            <a:r>
              <a:rPr lang="en-US" altLang="he-IL" sz="3600" b="1" dirty="0" smtClean="0">
                <a:solidFill>
                  <a:srgbClr val="0000FF"/>
                </a:solidFill>
              </a:rPr>
              <a:t> MAROR-</a:t>
            </a:r>
            <a:r>
              <a:rPr lang="en-US" altLang="he-IL" sz="3600" b="1" dirty="0" err="1" smtClean="0">
                <a:solidFill>
                  <a:srgbClr val="0000FF"/>
                </a:solidFill>
              </a:rPr>
              <a:t>Gelden</a:t>
            </a:r>
            <a:endParaRPr lang="en-US" altLang="he-IL" sz="3600" b="1" dirty="0" smtClean="0">
              <a:solidFill>
                <a:srgbClr val="0000FF"/>
              </a:solidFill>
            </a:endParaRPr>
          </a:p>
          <a:p>
            <a:pPr lvl="1" algn="ctr">
              <a:spcBef>
                <a:spcPct val="50000"/>
              </a:spcBef>
            </a:pPr>
            <a:r>
              <a:rPr lang="nl-NL" altLang="he-IL" sz="2400" b="1" dirty="0" smtClean="0">
                <a:solidFill>
                  <a:srgbClr val="0000FF"/>
                </a:solidFill>
              </a:rPr>
              <a:t>x</a:t>
            </a:r>
            <a:r>
              <a:rPr lang="en-US" altLang="he-IL" sz="2400" dirty="0" smtClean="0"/>
              <a:t> </a:t>
            </a:r>
            <a:r>
              <a:rPr lang="en-US" altLang="he-IL" sz="2400" b="1" dirty="0" err="1" smtClean="0">
                <a:solidFill>
                  <a:srgbClr val="0000FF"/>
                </a:solidFill>
              </a:rPr>
              <a:t>miljoen</a:t>
            </a:r>
            <a:r>
              <a:rPr lang="en-US" altLang="he-IL" sz="2400" b="1" dirty="0" smtClean="0">
                <a:solidFill>
                  <a:srgbClr val="0000FF"/>
                </a:solidFill>
              </a:rPr>
              <a:t> </a:t>
            </a:r>
            <a:r>
              <a:rPr lang="nl-NL" altLang="he-IL" sz="2400" b="1" dirty="0" smtClean="0">
                <a:solidFill>
                  <a:srgbClr val="0000FF"/>
                </a:solidFill>
              </a:rPr>
              <a:t>€, </a:t>
            </a:r>
            <a:r>
              <a:rPr lang="en-US" altLang="he-IL" sz="2400" b="1" dirty="0" smtClean="0">
                <a:solidFill>
                  <a:srgbClr val="0000FF"/>
                </a:solidFill>
              </a:rPr>
              <a:t>December 2003</a:t>
            </a:r>
            <a:endParaRPr lang="en-US" altLang="he-IL" sz="2400" b="1" dirty="0">
              <a:solidFill>
                <a:srgbClr val="0000FF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6308" y="1606363"/>
            <a:ext cx="4015679" cy="11906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/>
              <a:t>SMO/SAMO</a:t>
            </a:r>
            <a:endParaRPr lang="en-US" altLang="he-IL" dirty="0"/>
          </a:p>
          <a:p>
            <a:pPr algn="ctr"/>
            <a:r>
              <a:rPr lang="nl-NL" altLang="he-IL" dirty="0"/>
              <a:t>€</a:t>
            </a:r>
            <a:r>
              <a:rPr lang="en-US" altLang="he-IL" dirty="0" smtClean="0"/>
              <a:t>158,9</a:t>
            </a:r>
            <a:endParaRPr lang="en-US" altLang="he-IL" sz="140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860032" y="1628800"/>
            <a:ext cx="4032448" cy="11906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/>
              <a:t>SIM + (</a:t>
            </a:r>
            <a:r>
              <a:rPr lang="en-US" altLang="he-IL" dirty="0" err="1" smtClean="0"/>
              <a:t>Claim+Juridisch</a:t>
            </a:r>
            <a:r>
              <a:rPr lang="en-US" altLang="he-IL" dirty="0" smtClean="0"/>
              <a:t>)</a:t>
            </a:r>
            <a:endParaRPr lang="en-US" altLang="he-IL" dirty="0"/>
          </a:p>
          <a:p>
            <a:pPr algn="ctr"/>
            <a:r>
              <a:rPr lang="nl-NL" altLang="he-IL" dirty="0"/>
              <a:t>€</a:t>
            </a:r>
            <a:r>
              <a:rPr lang="en-US" altLang="he-IL" dirty="0" smtClean="0"/>
              <a:t>158,8</a:t>
            </a:r>
            <a:endParaRPr lang="en-US" altLang="he-IL" sz="1400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31408" y="3292755"/>
            <a:ext cx="4373339" cy="9144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99"/>
              </a:gs>
            </a:gsLst>
            <a:lin ang="18900000" scaled="1"/>
          </a:gra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/>
              <a:t>SMO/SAMO </a:t>
            </a:r>
            <a:r>
              <a:rPr lang="en-US" altLang="he-IL" dirty="0"/>
              <a:t>+ </a:t>
            </a:r>
            <a:r>
              <a:rPr lang="en-US" altLang="he-IL" dirty="0" smtClean="0"/>
              <a:t>SIM</a:t>
            </a:r>
            <a:endParaRPr lang="en-US" altLang="he-IL" dirty="0"/>
          </a:p>
          <a:p>
            <a:pPr algn="ctr"/>
            <a:r>
              <a:rPr lang="nl-NL" altLang="he-IL" dirty="0"/>
              <a:t>€</a:t>
            </a:r>
            <a:r>
              <a:rPr lang="en-US" altLang="he-IL" dirty="0" smtClean="0"/>
              <a:t>317,7</a:t>
            </a:r>
            <a:endParaRPr lang="en-US" altLang="he-IL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95536" y="4953000"/>
            <a:ext cx="2639144" cy="1752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err="1"/>
              <a:t>Individuele</a:t>
            </a:r>
            <a:endParaRPr lang="en-US" altLang="he-IL" dirty="0"/>
          </a:p>
          <a:p>
            <a:pPr algn="ctr"/>
            <a:r>
              <a:rPr lang="en-US" altLang="he-IL" dirty="0" err="1"/>
              <a:t>Uitkeringen</a:t>
            </a:r>
            <a:endParaRPr lang="en-US" altLang="he-IL" dirty="0"/>
          </a:p>
          <a:p>
            <a:pPr algn="ctr"/>
            <a:r>
              <a:rPr lang="nl-NL" altLang="he-I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€</a:t>
            </a:r>
            <a:r>
              <a:rPr lang="en-US" altLang="he-IL" dirty="0" smtClean="0"/>
              <a:t>255,9</a:t>
            </a:r>
            <a:endParaRPr lang="en-US" altLang="he-IL" sz="1400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203848" y="4952999"/>
            <a:ext cx="2952328" cy="1752601"/>
          </a:xfrm>
          <a:prstGeom prst="rect">
            <a:avLst/>
          </a:prstGeom>
          <a:gradFill rotWithShape="0">
            <a:gsLst>
              <a:gs pos="0">
                <a:srgbClr val="F4F4A4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err="1"/>
              <a:t>Collectieve</a:t>
            </a:r>
            <a:endParaRPr lang="en-US" altLang="he-IL" dirty="0"/>
          </a:p>
          <a:p>
            <a:pPr algn="ctr"/>
            <a:r>
              <a:rPr lang="en-US" altLang="he-IL" dirty="0" err="1"/>
              <a:t>Doelen</a:t>
            </a:r>
            <a:r>
              <a:rPr lang="en-US" altLang="he-IL" dirty="0"/>
              <a:t> NL</a:t>
            </a:r>
          </a:p>
          <a:p>
            <a:pPr algn="ctr"/>
            <a:r>
              <a:rPr lang="nl-NL" altLang="he-IL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€45,7</a:t>
            </a:r>
            <a:endParaRPr lang="en-US" altLang="he-IL" dirty="0" smtClean="0"/>
          </a:p>
          <a:p>
            <a:pPr algn="ctr"/>
            <a:r>
              <a:rPr lang="nl-NL" altLang="he-IL" sz="2000" dirty="0" err="1" smtClean="0"/>
              <a:t>KamerII</a:t>
            </a:r>
            <a:r>
              <a:rPr lang="nl-NL" altLang="he-IL" sz="2000" dirty="0" smtClean="0"/>
              <a:t> + COM + CJO</a:t>
            </a:r>
            <a:endParaRPr lang="en-US" altLang="he-IL" sz="2000" dirty="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25344" y="4952999"/>
            <a:ext cx="2711152" cy="1752601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err="1"/>
              <a:t>Collectieve</a:t>
            </a:r>
            <a:endParaRPr lang="en-US" altLang="he-IL" dirty="0"/>
          </a:p>
          <a:p>
            <a:pPr algn="ctr"/>
            <a:r>
              <a:rPr lang="en-US" altLang="he-IL" dirty="0" err="1"/>
              <a:t>Doelen</a:t>
            </a:r>
            <a:r>
              <a:rPr lang="en-US" altLang="he-IL" dirty="0"/>
              <a:t> IL</a:t>
            </a:r>
          </a:p>
          <a:p>
            <a:pPr algn="ctr"/>
            <a:r>
              <a:rPr lang="nl-NL" altLang="he-I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€</a:t>
            </a:r>
            <a:r>
              <a:rPr lang="en-US" altLang="he-IL" dirty="0" smtClean="0"/>
              <a:t>16,1</a:t>
            </a:r>
          </a:p>
          <a:p>
            <a:pPr algn="ctr"/>
            <a:r>
              <a:rPr lang="nl-NL" altLang="he-IL" sz="2000" dirty="0" err="1" smtClean="0"/>
              <a:t>KamerIII</a:t>
            </a:r>
            <a:r>
              <a:rPr lang="nl-NL" altLang="he-IL" sz="2000" dirty="0" smtClean="0"/>
              <a:t> + SCMI + SPI</a:t>
            </a:r>
            <a:endParaRPr lang="en-US" altLang="he-IL" sz="2000" dirty="0"/>
          </a:p>
        </p:txBody>
      </p:sp>
      <p:cxnSp>
        <p:nvCxnSpPr>
          <p:cNvPr id="21514" name="AutoShape 10"/>
          <p:cNvCxnSpPr>
            <a:cxnSpLocks noChangeShapeType="1"/>
            <a:stCxn id="21510" idx="1"/>
            <a:endCxn id="21511" idx="0"/>
          </p:cNvCxnSpPr>
          <p:nvPr/>
        </p:nvCxnSpPr>
        <p:spPr bwMode="auto">
          <a:xfrm rot="10800000" flipV="1">
            <a:off x="1715108" y="3749954"/>
            <a:ext cx="816300" cy="1203045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5" name="AutoShape 11"/>
          <p:cNvCxnSpPr>
            <a:cxnSpLocks noChangeShapeType="1"/>
            <a:stCxn id="21510" idx="3"/>
            <a:endCxn id="21513" idx="0"/>
          </p:cNvCxnSpPr>
          <p:nvPr/>
        </p:nvCxnSpPr>
        <p:spPr bwMode="auto">
          <a:xfrm>
            <a:off x="6904747" y="3749955"/>
            <a:ext cx="776173" cy="1203044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644008" y="4207154"/>
            <a:ext cx="4192" cy="7458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17" name="AutoShape 13"/>
          <p:cNvCxnSpPr>
            <a:cxnSpLocks noChangeShapeType="1"/>
          </p:cNvCxnSpPr>
          <p:nvPr/>
        </p:nvCxnSpPr>
        <p:spPr bwMode="auto">
          <a:xfrm>
            <a:off x="6156176" y="2819400"/>
            <a:ext cx="0" cy="467991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4"/>
          <p:cNvCxnSpPr>
            <a:cxnSpLocks noChangeShapeType="1"/>
          </p:cNvCxnSpPr>
          <p:nvPr/>
        </p:nvCxnSpPr>
        <p:spPr bwMode="auto">
          <a:xfrm>
            <a:off x="3203848" y="2819400"/>
            <a:ext cx="0" cy="467991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 animBg="1" autoUpdateAnimBg="0"/>
      <p:bldP spid="21513" grpId="0" animBg="1" autoUpdateAnimBg="0"/>
      <p:bldP spid="21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1AB0-E7BF-4031-BCE7-9365D18A4102}" type="slidenum">
              <a:rPr lang="he-IL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664"/>
            <a:ext cx="7773987" cy="1141038"/>
          </a:xfrm>
        </p:spPr>
        <p:txBody>
          <a:bodyPr/>
          <a:lstStyle/>
          <a:p>
            <a:r>
              <a:rPr lang="en-US" altLang="he-IL" sz="3600" b="1" dirty="0" err="1">
                <a:solidFill>
                  <a:srgbClr val="0000FF"/>
                </a:solidFill>
              </a:rPr>
              <a:t>Individuele</a:t>
            </a:r>
            <a:r>
              <a:rPr lang="en-US" altLang="he-IL" sz="3600" b="1" dirty="0">
                <a:solidFill>
                  <a:srgbClr val="0000FF"/>
                </a:solidFill>
              </a:rPr>
              <a:t> </a:t>
            </a:r>
            <a:r>
              <a:rPr lang="en-US" altLang="he-IL" sz="3600" b="1" dirty="0" err="1" smtClean="0">
                <a:solidFill>
                  <a:srgbClr val="0000FF"/>
                </a:solidFill>
              </a:rPr>
              <a:t>uitkeringen</a:t>
            </a:r>
            <a:r>
              <a:rPr lang="en-US" altLang="he-IL" sz="3600" b="1" dirty="0" smtClean="0">
                <a:solidFill>
                  <a:srgbClr val="0000FF"/>
                </a:solidFill>
              </a:rPr>
              <a:t> per </a:t>
            </a:r>
            <a:r>
              <a:rPr lang="en-US" altLang="he-IL" sz="3600" b="1" dirty="0" err="1" smtClean="0">
                <a:solidFill>
                  <a:srgbClr val="0000FF"/>
                </a:solidFill>
              </a:rPr>
              <a:t>portie</a:t>
            </a:r>
            <a:r>
              <a:rPr lang="en-US" altLang="he-IL" sz="3600" b="1" dirty="0" smtClean="0">
                <a:solidFill>
                  <a:srgbClr val="0000FF"/>
                </a:solidFill>
              </a:rPr>
              <a:t/>
            </a:r>
            <a:br>
              <a:rPr lang="en-US" altLang="he-IL" sz="3600" b="1" dirty="0" smtClean="0">
                <a:solidFill>
                  <a:srgbClr val="0000FF"/>
                </a:solidFill>
              </a:rPr>
            </a:br>
            <a:r>
              <a:rPr lang="en-US" altLang="he-IL" sz="2800" dirty="0" err="1" smtClean="0">
                <a:solidFill>
                  <a:srgbClr val="0000FF"/>
                </a:solidFill>
              </a:rPr>
              <a:t>Totaal</a:t>
            </a:r>
            <a:r>
              <a:rPr lang="en-US" altLang="he-IL" sz="2800" dirty="0" smtClean="0">
                <a:solidFill>
                  <a:srgbClr val="0000FF"/>
                </a:solidFill>
              </a:rPr>
              <a:t> </a:t>
            </a:r>
            <a:r>
              <a:rPr lang="en-US" altLang="he-IL" sz="2800" dirty="0" err="1" smtClean="0">
                <a:solidFill>
                  <a:srgbClr val="0000FF"/>
                </a:solidFill>
              </a:rPr>
              <a:t>aantal</a:t>
            </a:r>
            <a:r>
              <a:rPr lang="en-US" altLang="he-IL" sz="2800" dirty="0" smtClean="0">
                <a:solidFill>
                  <a:srgbClr val="0000FF"/>
                </a:solidFill>
              </a:rPr>
              <a:t> </a:t>
            </a:r>
            <a:r>
              <a:rPr lang="en-US" altLang="he-IL" sz="2800" dirty="0" err="1" smtClean="0">
                <a:solidFill>
                  <a:srgbClr val="0000FF"/>
                </a:solidFill>
              </a:rPr>
              <a:t>porties</a:t>
            </a:r>
            <a:r>
              <a:rPr lang="en-US" altLang="he-IL" sz="2800" dirty="0" smtClean="0">
                <a:solidFill>
                  <a:srgbClr val="0000FF"/>
                </a:solidFill>
              </a:rPr>
              <a:t>: 26.342</a:t>
            </a:r>
            <a:endParaRPr lang="en-US" altLang="he-IL" sz="2800" dirty="0">
              <a:solidFill>
                <a:srgbClr val="0000FF"/>
              </a:solidFill>
            </a:endParaRPr>
          </a:p>
        </p:txBody>
      </p:sp>
      <p:graphicFrame>
        <p:nvGraphicFramePr>
          <p:cNvPr id="93259" name="Group 75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611188" y="1844823"/>
          <a:ext cx="8064500" cy="4104456"/>
        </p:xfrm>
        <a:graphic>
          <a:graphicData uri="http://schemas.openxmlformats.org/drawingml/2006/table">
            <a:tbl>
              <a:tblPr/>
              <a:tblGrid>
                <a:gridCol w="2808287"/>
                <a:gridCol w="1657350"/>
                <a:gridCol w="1800225"/>
                <a:gridCol w="1798638"/>
              </a:tblGrid>
              <a:tr h="873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Rondes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 ronde (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2000/2001)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€3.812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€2.541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€6.353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 ronde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€1.328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€796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€2.124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 ronde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(2003)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€240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€1.465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€1.705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€5.380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€4.802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e-I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€10.182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/>
          <a:p>
            <a:fld id="{B6CFEB36-684B-42ED-8799-DA6A1D445EB6}" type="slidenum">
              <a:rPr lang="he-IL" altLang="en-US"/>
              <a:pPr/>
              <a:t>18</a:t>
            </a:fld>
            <a:endParaRPr lang="en-US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1560" y="0"/>
            <a:ext cx="82276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3600" b="1" dirty="0" err="1" smtClean="0"/>
              <a:t>Verdeling</a:t>
            </a:r>
            <a:r>
              <a:rPr lang="en-US" altLang="he-IL" sz="3600" b="1" dirty="0" smtClean="0"/>
              <a:t> </a:t>
            </a:r>
            <a:r>
              <a:rPr lang="en-US" altLang="he-IL" sz="3600" b="1" dirty="0" err="1" smtClean="0"/>
              <a:t>Collectieve</a:t>
            </a:r>
            <a:r>
              <a:rPr lang="en-US" altLang="he-IL" sz="3600" b="1" dirty="0" smtClean="0"/>
              <a:t> </a:t>
            </a:r>
            <a:r>
              <a:rPr lang="en-US" altLang="he-IL" sz="3600" b="1" dirty="0" err="1" smtClean="0"/>
              <a:t>Gelden</a:t>
            </a:r>
            <a:endParaRPr lang="en-US" altLang="he-IL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42610"/>
              </p:ext>
            </p:extLst>
          </p:nvPr>
        </p:nvGraphicFramePr>
        <p:xfrm>
          <a:off x="323528" y="770855"/>
          <a:ext cx="864096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480720"/>
              </a:tblGrid>
              <a:tr h="51346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Kamer I:</a:t>
                      </a:r>
                      <a:endParaRPr lang="en-US" sz="28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rgbClr val="0000FF"/>
                          </a:solidFill>
                        </a:rPr>
                        <a:t>Individuele-gelden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 –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FF"/>
                          </a:solidFill>
                        </a:rPr>
                        <a:t>Overheid</a:t>
                      </a:r>
                      <a:r>
                        <a:rPr lang="en-US" sz="2800" b="0" baseline="0" dirty="0" smtClean="0">
                          <a:solidFill>
                            <a:srgbClr val="0000FF"/>
                          </a:solidFill>
                        </a:rPr>
                        <a:t> &amp; Private</a:t>
                      </a:r>
                      <a:endParaRPr lang="en-US" sz="2800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4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*Kamer II: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Collectieve-gelden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Nederland 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– </a:t>
                      </a:r>
                      <a:r>
                        <a:rPr lang="en-US" sz="2800" b="0" dirty="0" err="1" smtClean="0">
                          <a:solidFill>
                            <a:srgbClr val="0000FF"/>
                          </a:solidFill>
                        </a:rPr>
                        <a:t>Overheid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4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**Kamer III: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Collectieve-gelden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Isra</a:t>
                      </a:r>
                      <a:r>
                        <a:rPr lang="nl-NL" altLang="he-IL" sz="2800" dirty="0" smtClean="0">
                          <a:solidFill>
                            <a:srgbClr val="0000FF"/>
                          </a:solidFill>
                        </a:rPr>
                        <a:t>ë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l 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– </a:t>
                      </a:r>
                      <a:r>
                        <a:rPr lang="en-US" sz="2800" b="0" dirty="0" err="1" smtClean="0">
                          <a:solidFill>
                            <a:srgbClr val="0000FF"/>
                          </a:solidFill>
                        </a:rPr>
                        <a:t>Overheid</a:t>
                      </a:r>
                      <a:endParaRPr lang="en-US" sz="28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4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*COM: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Collectieve-gelden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Nederland 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– Private</a:t>
                      </a:r>
                      <a:endParaRPr lang="en-US" sz="28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4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**SCMI: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Collectieve-gelden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Isra</a:t>
                      </a:r>
                      <a:r>
                        <a:rPr lang="nl-NL" altLang="he-IL" sz="2800" dirty="0" smtClean="0">
                          <a:solidFill>
                            <a:srgbClr val="0000FF"/>
                          </a:solidFill>
                        </a:rPr>
                        <a:t>ë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l 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– Private</a:t>
                      </a:r>
                      <a:endParaRPr lang="en-US" sz="28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4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CJO: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Centraal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Joods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Overleg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–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Claims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&amp;Reserve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34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SPI: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Stichting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 Platform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Isra</a:t>
                      </a:r>
                      <a:r>
                        <a:rPr lang="nl-NL" altLang="he-IL" sz="2800" dirty="0" smtClean="0">
                          <a:solidFill>
                            <a:srgbClr val="0000FF"/>
                          </a:solidFill>
                        </a:rPr>
                        <a:t>ë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l 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</a:rPr>
                        <a:t>–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</a:rPr>
                        <a:t>Claims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</a:rPr>
                        <a:t>&amp;Reserve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50912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Stichting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Maror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Overheid</a:t>
            </a:r>
            <a:r>
              <a:rPr lang="en-US" dirty="0" smtClean="0">
                <a:solidFill>
                  <a:srgbClr val="0000FF"/>
                </a:solidFill>
              </a:rPr>
              <a:t> (SMO) </a:t>
            </a:r>
            <a:r>
              <a:rPr lang="en-US" dirty="0" err="1" smtClean="0">
                <a:solidFill>
                  <a:srgbClr val="0000FF"/>
                </a:solidFill>
              </a:rPr>
              <a:t>heeft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drie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kamers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*Kamer II </a:t>
            </a:r>
            <a:r>
              <a:rPr lang="en-US" dirty="0" err="1" smtClean="0">
                <a:solidFill>
                  <a:srgbClr val="0000FF"/>
                </a:solidFill>
              </a:rPr>
              <a:t>en</a:t>
            </a:r>
            <a:r>
              <a:rPr lang="en-US" dirty="0" smtClean="0">
                <a:solidFill>
                  <a:srgbClr val="0000FF"/>
                </a:solidFill>
              </a:rPr>
              <a:t> COM </a:t>
            </a:r>
            <a:r>
              <a:rPr lang="en-US" dirty="0" err="1" smtClean="0">
                <a:solidFill>
                  <a:srgbClr val="0000FF"/>
                </a:solidFill>
              </a:rPr>
              <a:t>zijn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personele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unies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**Kamer III </a:t>
            </a:r>
            <a:r>
              <a:rPr lang="en-US" dirty="0" err="1" smtClean="0">
                <a:solidFill>
                  <a:srgbClr val="0000FF"/>
                </a:solidFill>
              </a:rPr>
              <a:t>en</a:t>
            </a:r>
            <a:r>
              <a:rPr lang="en-US" dirty="0" smtClean="0">
                <a:solidFill>
                  <a:srgbClr val="0000FF"/>
                </a:solidFill>
              </a:rPr>
              <a:t> SCMI </a:t>
            </a:r>
            <a:r>
              <a:rPr lang="en-US" dirty="0" err="1" smtClean="0">
                <a:solidFill>
                  <a:srgbClr val="0000FF"/>
                </a:solidFill>
              </a:rPr>
              <a:t>zijn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personele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unies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9DA0-E01B-4786-8905-DAC482909B71}" type="slidenum">
              <a:rPr lang="he-IL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2068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Collectieve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Maror-gelden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Isra</a:t>
            </a:r>
            <a:r>
              <a:rPr lang="nl-NL" altLang="he-IL" b="1" dirty="0" smtClean="0">
                <a:solidFill>
                  <a:srgbClr val="0000FF"/>
                </a:solidFill>
              </a:rPr>
              <a:t>ë</a:t>
            </a:r>
            <a:r>
              <a:rPr lang="en-US" b="1" dirty="0" smtClean="0">
                <a:solidFill>
                  <a:srgbClr val="0000FF"/>
                </a:solidFill>
              </a:rPr>
              <a:t>l, 2003 (</a:t>
            </a:r>
            <a:r>
              <a:rPr lang="nl-NL" altLang="he-IL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 miljoen)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484784"/>
            <a:ext cx="3714134" cy="932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SMO/SAMO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Kamer III: </a:t>
            </a:r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€7,7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3589" y="1485368"/>
            <a:ext cx="3784875" cy="936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SIM + Claim + Reserve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SCMI: </a:t>
            </a:r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€8,4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2996952"/>
            <a:ext cx="8424936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Beschikbaar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Collectieve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Maror-gelden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Isra</a:t>
            </a:r>
            <a:r>
              <a:rPr lang="nl-NL" altLang="he-IL" dirty="0" smtClean="0">
                <a:solidFill>
                  <a:srgbClr val="000000"/>
                </a:solidFill>
              </a:rPr>
              <a:t>ë</a:t>
            </a:r>
            <a:r>
              <a:rPr lang="en-US" dirty="0" smtClean="0">
                <a:solidFill>
                  <a:srgbClr val="000000"/>
                </a:solidFill>
              </a:rPr>
              <a:t>l: circa </a:t>
            </a:r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€16,1</a:t>
            </a:r>
          </a:p>
          <a:p>
            <a:pPr algn="ctr"/>
            <a:r>
              <a:rPr lang="nl-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Cash: </a:t>
            </a: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Input + Rente – Netto betalingen = </a:t>
            </a:r>
            <a:r>
              <a:rPr lang="nl-NL" alt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</a:t>
            </a:r>
            <a:r>
              <a:rPr lang="nl-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1892564" y="2710928"/>
            <a:ext cx="576061" cy="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695" y="2422114"/>
            <a:ext cx="164606" cy="6584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23528" y="4587318"/>
            <a:ext cx="8424936" cy="1234772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Netto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betaald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Nederlandse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stichtingen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Isra</a:t>
            </a:r>
            <a:r>
              <a:rPr lang="nl-NL" altLang="he-IL" dirty="0" err="1" smtClean="0">
                <a:solidFill>
                  <a:srgbClr val="000000"/>
                </a:solidFill>
              </a:rPr>
              <a:t>ël</a:t>
            </a:r>
            <a:r>
              <a:rPr lang="nl-NL" altLang="he-IL" dirty="0">
                <a:solidFill>
                  <a:srgbClr val="000000"/>
                </a:solidFill>
              </a:rPr>
              <a:t> </a:t>
            </a:r>
            <a:r>
              <a:rPr lang="nl-NL" altLang="he-IL" dirty="0" smtClean="0">
                <a:solidFill>
                  <a:srgbClr val="000000"/>
                </a:solidFill>
              </a:rPr>
              <a:t> </a:t>
            </a:r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</a:t>
            </a:r>
            <a:r>
              <a:rPr lang="nl-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8297" y="4049265"/>
            <a:ext cx="59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€</a:t>
            </a: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76" y="4002476"/>
            <a:ext cx="164606" cy="658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75" y="4002476"/>
            <a:ext cx="164606" cy="658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975" y="4002563"/>
            <a:ext cx="164606" cy="658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55" y="4009581"/>
            <a:ext cx="164606" cy="658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690" y="4002476"/>
            <a:ext cx="164606" cy="658425"/>
          </a:xfrm>
          <a:prstGeom prst="rect">
            <a:avLst/>
          </a:prstGeom>
        </p:spPr>
      </p:pic>
      <p:cxnSp>
        <p:nvCxnSpPr>
          <p:cNvPr id="31" name="Elbow Connector 30"/>
          <p:cNvCxnSpPr/>
          <p:nvPr/>
        </p:nvCxnSpPr>
        <p:spPr>
          <a:xfrm rot="5400000" flipH="1" flipV="1">
            <a:off x="2898152" y="4279371"/>
            <a:ext cx="585820" cy="4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825" y="3909284"/>
            <a:ext cx="164606" cy="67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056" y="3916740"/>
            <a:ext cx="164606" cy="670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065" y="3909284"/>
            <a:ext cx="164606" cy="6706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90" y="3909284"/>
            <a:ext cx="164606" cy="6706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202" y="3909284"/>
            <a:ext cx="164606" cy="6706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325" y="3916700"/>
            <a:ext cx="164606" cy="6706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31" y="3916700"/>
            <a:ext cx="164606" cy="6706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614" y="3915960"/>
            <a:ext cx="164606" cy="6706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20" y="4009581"/>
            <a:ext cx="164606" cy="6584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417" y="4005804"/>
            <a:ext cx="164606" cy="6584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235" y="4002476"/>
            <a:ext cx="178460" cy="6584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83" y="4001603"/>
            <a:ext cx="164606" cy="65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883" y="4009012"/>
            <a:ext cx="149242" cy="65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503" y="3909284"/>
            <a:ext cx="16460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Geboorteplaats</a:t>
            </a:r>
            <a:r>
              <a:rPr lang="en-US" dirty="0" smtClean="0">
                <a:solidFill>
                  <a:srgbClr val="0000FF"/>
                </a:solidFill>
              </a:rPr>
              <a:t> Philip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1B6-DB38-4BC2-B1D7-1F1209133395}" type="slidenum">
              <a:rPr lang="he-IL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CC78-F4B6-4DE1-8413-F7D9DF8140AC}" type="slidenum">
              <a:rPr lang="he-IL" altLang="en-US"/>
              <a:pPr/>
              <a:t>20</a:t>
            </a:fld>
            <a:endParaRPr lang="en-US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847012" cy="719138"/>
          </a:xfrm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US" altLang="he-IL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49500"/>
            <a:ext cx="6553200" cy="39751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he-IL" sz="28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he-IL" sz="2800"/>
          </a:p>
          <a:p>
            <a:pPr algn="r"/>
            <a:endParaRPr lang="en-US" altLang="he-IL" sz="2800" b="1">
              <a:solidFill>
                <a:srgbClr val="0000FF"/>
              </a:solidFill>
            </a:endParaRPr>
          </a:p>
          <a:p>
            <a:pPr algn="r"/>
            <a:endParaRPr lang="en-US" altLang="he-IL">
              <a:solidFill>
                <a:srgbClr val="0000FF"/>
              </a:solidFill>
            </a:endParaRPr>
          </a:p>
          <a:p>
            <a:pPr algn="r"/>
            <a:endParaRPr lang="en-US" altLang="he-IL">
              <a:solidFill>
                <a:srgbClr val="0000FF"/>
              </a:solidFill>
            </a:endParaRPr>
          </a:p>
          <a:p>
            <a:pPr algn="r"/>
            <a:endParaRPr lang="en-US" altLang="he-IL">
              <a:solidFill>
                <a:srgbClr val="0000FF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258888" y="1844675"/>
            <a:ext cx="6481762" cy="338455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381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sz="3200" dirty="0" err="1"/>
              <a:t>Bedankt</a:t>
            </a:r>
            <a:r>
              <a:rPr lang="en-US" altLang="he-IL" sz="3200" dirty="0"/>
              <a:t> </a:t>
            </a:r>
            <a:r>
              <a:rPr lang="en-US" altLang="he-IL" sz="3200" dirty="0" err="1"/>
              <a:t>voor</a:t>
            </a:r>
            <a:r>
              <a:rPr lang="en-US" altLang="he-IL" sz="3200" dirty="0"/>
              <a:t> </a:t>
            </a:r>
            <a:r>
              <a:rPr lang="en-US" altLang="he-IL" sz="3200" dirty="0" err="1"/>
              <a:t>uw</a:t>
            </a:r>
            <a:endParaRPr lang="en-US" altLang="he-IL" sz="3200" dirty="0"/>
          </a:p>
          <a:p>
            <a:pPr algn="ctr"/>
            <a:r>
              <a:rPr lang="en-US" altLang="he-IL" sz="3200" dirty="0" err="1"/>
              <a:t>aandacht</a:t>
            </a:r>
            <a:endParaRPr lang="en-US" altLang="he-IL" sz="3200" dirty="0"/>
          </a:p>
          <a:p>
            <a:pPr algn="ctr"/>
            <a:endParaRPr lang="en-US" altLang="he-IL" dirty="0"/>
          </a:p>
          <a:p>
            <a:pPr algn="ctr"/>
            <a:r>
              <a:rPr lang="en-US" altLang="he-IL" dirty="0">
                <a:solidFill>
                  <a:srgbClr val="0000FF"/>
                </a:solidFill>
              </a:rPr>
              <a:t>Philip Staal</a:t>
            </a:r>
          </a:p>
          <a:p>
            <a:pPr algn="ctr"/>
            <a:r>
              <a:rPr lang="en-US" altLang="he-IL" smtClean="0">
                <a:solidFill>
                  <a:srgbClr val="0000FF"/>
                </a:solidFill>
              </a:rPr>
              <a:t>www.staal.bz</a:t>
            </a:r>
            <a:endParaRPr lang="en-US" altLang="he-IL" dirty="0">
              <a:solidFill>
                <a:srgbClr val="0000FF"/>
              </a:solidFill>
            </a:endParaRPr>
          </a:p>
          <a:p>
            <a:pPr algn="ctr"/>
            <a:r>
              <a:rPr lang="en-US" altLang="he-IL" dirty="0" smtClean="0">
                <a:solidFill>
                  <a:srgbClr val="0000FF"/>
                </a:solidFill>
              </a:rPr>
              <a:t>www.ww2.bz</a:t>
            </a:r>
            <a:endParaRPr lang="en-US" altLang="he-I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6225-3034-4F3D-9703-1FDB0AFFD049}" type="slidenum">
              <a:rPr lang="he-IL" altLang="en-US"/>
              <a:pPr/>
              <a:t>3</a:t>
            </a:fld>
            <a:endParaRPr lang="en-US" alt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r>
              <a:rPr lang="en-US" altLang="he-IL" b="1" dirty="0">
                <a:solidFill>
                  <a:srgbClr val="0000FF"/>
                </a:solidFill>
              </a:rPr>
              <a:t>De </a:t>
            </a:r>
            <a:r>
              <a:rPr lang="en-US" altLang="he-IL" b="1" dirty="0" err="1">
                <a:solidFill>
                  <a:srgbClr val="0000FF"/>
                </a:solidFill>
              </a:rPr>
              <a:t>Omgeving</a:t>
            </a:r>
            <a:r>
              <a:rPr lang="en-US" altLang="he-IL" b="1" dirty="0">
                <a:solidFill>
                  <a:srgbClr val="0000FF"/>
                </a:solidFill>
              </a:rPr>
              <a:t> </a:t>
            </a:r>
            <a:r>
              <a:rPr lang="en-US" altLang="he-IL" b="1" dirty="0" err="1">
                <a:solidFill>
                  <a:srgbClr val="0000FF"/>
                </a:solidFill>
              </a:rPr>
              <a:t>waarin</a:t>
            </a:r>
            <a:r>
              <a:rPr lang="en-US" altLang="he-IL" b="1" dirty="0">
                <a:solidFill>
                  <a:srgbClr val="0000FF"/>
                </a:solidFill>
              </a:rPr>
              <a:t> </a:t>
            </a:r>
            <a:r>
              <a:rPr lang="en-US" altLang="he-IL" b="1" dirty="0" err="1">
                <a:solidFill>
                  <a:srgbClr val="0000FF"/>
                </a:solidFill>
              </a:rPr>
              <a:t>wij</a:t>
            </a:r>
            <a:r>
              <a:rPr lang="en-US" altLang="he-IL" b="1" dirty="0">
                <a:solidFill>
                  <a:srgbClr val="0000FF"/>
                </a:solidFill>
              </a:rPr>
              <a:t> Leven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3488"/>
            <a:ext cx="777557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Kinderhuis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Vertrouwen</a:t>
            </a:r>
            <a:r>
              <a:rPr lang="en-US" sz="3600" dirty="0" smtClean="0">
                <a:solidFill>
                  <a:srgbClr val="0000FF"/>
                </a:solidFill>
              </a:rPr>
              <a:t> 1943-1946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1B6-DB38-4BC2-B1D7-1F1209133395}" type="slidenum">
              <a:rPr lang="he-IL" altLang="en-US" smtClean="0"/>
              <a:pPr/>
              <a:t>4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7" y="2093162"/>
            <a:ext cx="2642616" cy="172821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12" y="2093162"/>
            <a:ext cx="2739648" cy="1762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33" y="2936641"/>
            <a:ext cx="1499616" cy="2401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49683"/>
            <a:ext cx="19050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6" y="4449683"/>
            <a:ext cx="26426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72752"/>
          </a:xfrm>
        </p:spPr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Naoorlogse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jaren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20" y="1103537"/>
            <a:ext cx="4026325" cy="24694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1B6-DB38-4BC2-B1D7-1F1209133395}" type="slidenum">
              <a:rPr lang="he-IL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4" y="3995914"/>
            <a:ext cx="3960440" cy="268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39" y="3995914"/>
            <a:ext cx="3842485" cy="2709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03537"/>
            <a:ext cx="3752725" cy="260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051248" cy="457200"/>
          </a:xfrm>
        </p:spPr>
        <p:txBody>
          <a:bodyPr/>
          <a:lstStyle/>
          <a:p>
            <a:fld id="{E95D49E7-ED40-4826-B15B-7B6DBF967E5F}" type="slidenum">
              <a:rPr lang="he-IL" altLang="en-US"/>
              <a:pPr/>
              <a:t>6</a:t>
            </a:fld>
            <a:endParaRPr lang="en-US" alt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649"/>
            <a:ext cx="7773987" cy="504056"/>
          </a:xfrm>
        </p:spPr>
        <p:txBody>
          <a:bodyPr/>
          <a:lstStyle/>
          <a:p>
            <a:r>
              <a:rPr lang="en-US" altLang="he-IL" sz="3600" b="1" dirty="0">
                <a:solidFill>
                  <a:srgbClr val="0000FF"/>
                </a:solidFill>
              </a:rPr>
              <a:t>Roof </a:t>
            </a:r>
            <a:r>
              <a:rPr lang="en-US" altLang="he-IL" sz="3600" b="1" dirty="0" err="1">
                <a:solidFill>
                  <a:srgbClr val="0000FF"/>
                </a:solidFill>
              </a:rPr>
              <a:t>gedurende</a:t>
            </a:r>
            <a:r>
              <a:rPr lang="en-US" altLang="he-IL" sz="3600" b="1" dirty="0">
                <a:solidFill>
                  <a:srgbClr val="0000FF"/>
                </a:solidFill>
              </a:rPr>
              <a:t> WO II</a:t>
            </a:r>
            <a:endParaRPr lang="en-US" altLang="he-IL" sz="3600" dirty="0">
              <a:solidFill>
                <a:srgbClr val="0000FF"/>
              </a:solidFill>
            </a:endParaRPr>
          </a:p>
        </p:txBody>
      </p:sp>
      <p:graphicFrame>
        <p:nvGraphicFramePr>
          <p:cNvPr id="81069" name="Group 1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50872717"/>
              </p:ext>
            </p:extLst>
          </p:nvPr>
        </p:nvGraphicFramePr>
        <p:xfrm>
          <a:off x="539750" y="908719"/>
          <a:ext cx="7200602" cy="5433821"/>
        </p:xfrm>
        <a:graphic>
          <a:graphicData uri="http://schemas.openxmlformats.org/drawingml/2006/table">
            <a:tbl>
              <a:tblPr/>
              <a:tblGrid>
                <a:gridCol w="5380797"/>
                <a:gridCol w="1819805"/>
              </a:tblGrid>
              <a:tr h="57362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Onderwerp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miljoen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nominaal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Effecten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Liro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Banktegoeden etc.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(Liro)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Diversen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kostbaarheden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niet Liro)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Bedrijven,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verkochte en geliquideerde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Onroerende goederen/hypotheken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Huisraad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geroofde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inboedels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TOTAAL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Volgens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 rapport </a:t>
                      </a:r>
                      <a:r>
                        <a:rPr kumimoji="0" lang="en-US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miljard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(not incl. art).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1,034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altLang="he-IL" dirty="0" smtClean="0"/>
                        <a:t>(€   470)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7BD-7534-48A1-86DF-22CC0D5E22C3}" type="slidenum">
              <a:rPr lang="he-IL" altLang="en-US"/>
              <a:pPr/>
              <a:t>7</a:t>
            </a:fld>
            <a:endParaRPr lang="en-US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200"/>
            <a:ext cx="7772400" cy="1227584"/>
          </a:xfrm>
        </p:spPr>
        <p:txBody>
          <a:bodyPr/>
          <a:lstStyle/>
          <a:p>
            <a:r>
              <a:rPr lang="en-US" altLang="he-IL" sz="3600" b="1" dirty="0">
                <a:solidFill>
                  <a:srgbClr val="0000FF"/>
                </a:solidFill>
              </a:rPr>
              <a:t>Het </a:t>
            </a:r>
            <a:r>
              <a:rPr lang="en-US" altLang="he-IL" sz="3600" b="1" dirty="0" err="1">
                <a:solidFill>
                  <a:srgbClr val="0000FF"/>
                </a:solidFill>
              </a:rPr>
              <a:t>naoorlogse</a:t>
            </a:r>
            <a:r>
              <a:rPr lang="en-US" altLang="he-IL" sz="3600" b="1" dirty="0">
                <a:solidFill>
                  <a:srgbClr val="0000FF"/>
                </a:solidFill>
              </a:rPr>
              <a:t> </a:t>
            </a:r>
            <a:r>
              <a:rPr lang="en-US" altLang="he-IL" sz="3600" b="1" dirty="0" err="1">
                <a:solidFill>
                  <a:srgbClr val="0000FF"/>
                </a:solidFill>
              </a:rPr>
              <a:t>Rechtsherstel</a:t>
            </a:r>
            <a:r>
              <a:rPr lang="en-US" altLang="he-IL" sz="3600" b="1" dirty="0">
                <a:solidFill>
                  <a:srgbClr val="0000FF"/>
                </a:solidFill>
              </a:rPr>
              <a:t/>
            </a:r>
            <a:br>
              <a:rPr lang="en-US" altLang="he-IL" sz="3600" b="1" dirty="0">
                <a:solidFill>
                  <a:srgbClr val="0000FF"/>
                </a:solidFill>
              </a:rPr>
            </a:br>
            <a:r>
              <a:rPr lang="en-US" altLang="he-IL" sz="2000" b="1" dirty="0">
                <a:solidFill>
                  <a:srgbClr val="0000FF"/>
                </a:solidFill>
              </a:rPr>
              <a:t>‘</a:t>
            </a:r>
            <a:r>
              <a:rPr lang="en-US" altLang="he-IL" sz="2000" dirty="0" err="1">
                <a:solidFill>
                  <a:srgbClr val="0000FF"/>
                </a:solidFill>
              </a:rPr>
              <a:t>Besluit</a:t>
            </a:r>
            <a:r>
              <a:rPr lang="en-US" altLang="he-IL" sz="2000" dirty="0">
                <a:solidFill>
                  <a:srgbClr val="0000FF"/>
                </a:solidFill>
              </a:rPr>
              <a:t> </a:t>
            </a:r>
            <a:r>
              <a:rPr lang="en-US" altLang="he-IL" sz="2000" dirty="0" err="1">
                <a:solidFill>
                  <a:srgbClr val="0000FF"/>
                </a:solidFill>
              </a:rPr>
              <a:t>Herstel</a:t>
            </a:r>
            <a:r>
              <a:rPr lang="en-US" altLang="he-IL" sz="2000" dirty="0">
                <a:solidFill>
                  <a:srgbClr val="0000FF"/>
                </a:solidFill>
              </a:rPr>
              <a:t> </a:t>
            </a:r>
            <a:r>
              <a:rPr lang="en-US" altLang="he-IL" sz="2000" dirty="0" err="1">
                <a:solidFill>
                  <a:srgbClr val="0000FF"/>
                </a:solidFill>
              </a:rPr>
              <a:t>Rechtsverkeer</a:t>
            </a:r>
            <a:r>
              <a:rPr lang="en-US" altLang="he-IL" sz="2000" dirty="0">
                <a:solidFill>
                  <a:srgbClr val="0000FF"/>
                </a:solidFill>
              </a:rPr>
              <a:t>’ </a:t>
            </a:r>
            <a:br>
              <a:rPr lang="en-US" altLang="he-IL" sz="2000" dirty="0">
                <a:solidFill>
                  <a:srgbClr val="0000FF"/>
                </a:solidFill>
              </a:rPr>
            </a:br>
            <a:r>
              <a:rPr lang="en-US" altLang="he-IL" sz="2000" dirty="0">
                <a:solidFill>
                  <a:srgbClr val="0000FF"/>
                </a:solidFill>
              </a:rPr>
              <a:t>E93 </a:t>
            </a:r>
            <a:r>
              <a:rPr lang="en-US" altLang="he-IL" sz="2000" dirty="0" smtClean="0">
                <a:solidFill>
                  <a:srgbClr val="0000FF"/>
                </a:solidFill>
              </a:rPr>
              <a:t>&amp; </a:t>
            </a:r>
            <a:r>
              <a:rPr lang="en-US" altLang="he-IL" sz="2000" dirty="0">
                <a:solidFill>
                  <a:srgbClr val="0000FF"/>
                </a:solidFill>
              </a:rPr>
              <a:t>E100 van </a:t>
            </a:r>
            <a:r>
              <a:rPr lang="en-US" altLang="he-IL" sz="2000" dirty="0" smtClean="0">
                <a:solidFill>
                  <a:srgbClr val="0000FF"/>
                </a:solidFill>
              </a:rPr>
              <a:t>17-09-1944 </a:t>
            </a:r>
            <a:r>
              <a:rPr lang="en-US" altLang="he-IL" sz="2000" dirty="0" err="1" smtClean="0">
                <a:solidFill>
                  <a:srgbClr val="0000FF"/>
                </a:solidFill>
              </a:rPr>
              <a:t>en</a:t>
            </a:r>
            <a:r>
              <a:rPr lang="en-US" altLang="he-IL" sz="2000" dirty="0" smtClean="0">
                <a:solidFill>
                  <a:srgbClr val="0000FF"/>
                </a:solidFill>
              </a:rPr>
              <a:t> F272 van 16-11-1945</a:t>
            </a:r>
            <a:endParaRPr lang="en-US" altLang="he-IL" sz="2000" dirty="0">
              <a:solidFill>
                <a:srgbClr val="0000FF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800"/>
            <a:ext cx="8604250" cy="4619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he-IL" sz="2800" dirty="0" err="1"/>
              <a:t>Raad</a:t>
            </a:r>
            <a:r>
              <a:rPr lang="en-US" altLang="he-IL" sz="2800" dirty="0"/>
              <a:t> </a:t>
            </a:r>
            <a:r>
              <a:rPr lang="en-US" altLang="he-IL" sz="2800" dirty="0" err="1"/>
              <a:t>voor</a:t>
            </a:r>
            <a:r>
              <a:rPr lang="en-US" altLang="he-IL" sz="2800" dirty="0"/>
              <a:t> het </a:t>
            </a:r>
            <a:r>
              <a:rPr lang="en-US" altLang="he-IL" sz="2800" dirty="0" err="1"/>
              <a:t>Rechtsherstel</a:t>
            </a:r>
            <a:r>
              <a:rPr lang="en-US" altLang="he-IL" sz="2400" dirty="0"/>
              <a:t> </a:t>
            </a:r>
            <a:r>
              <a:rPr lang="en-US" altLang="he-IL" sz="2400" dirty="0" smtClean="0"/>
              <a:t>– </a:t>
            </a:r>
            <a:r>
              <a:rPr lang="en-US" altLang="he-IL" sz="2000" dirty="0" err="1" smtClean="0"/>
              <a:t>Bijzondere</a:t>
            </a:r>
            <a:r>
              <a:rPr lang="en-US" altLang="he-IL" sz="2000" dirty="0" smtClean="0"/>
              <a:t> </a:t>
            </a:r>
            <a:r>
              <a:rPr lang="en-US" altLang="he-IL" sz="2000" dirty="0" err="1" smtClean="0"/>
              <a:t>Rechtspraak</a:t>
            </a:r>
            <a:endParaRPr lang="en-US" altLang="he-IL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he-IL" sz="2800" dirty="0" err="1"/>
              <a:t>Afdeling</a:t>
            </a:r>
            <a:r>
              <a:rPr lang="en-US" altLang="he-IL" sz="2800" dirty="0"/>
              <a:t> </a:t>
            </a:r>
            <a:r>
              <a:rPr lang="en-US" altLang="he-IL" sz="2800" dirty="0" err="1"/>
              <a:t>Rechtspraak</a:t>
            </a:r>
            <a:r>
              <a:rPr lang="en-US" altLang="he-IL" sz="2400" dirty="0"/>
              <a:t> </a:t>
            </a:r>
            <a:r>
              <a:rPr lang="en-US" altLang="he-IL" sz="2400" dirty="0" smtClean="0"/>
              <a:t>– </a:t>
            </a:r>
            <a:r>
              <a:rPr lang="en-US" altLang="he-IL" sz="1800" dirty="0" smtClean="0"/>
              <a:t>De </a:t>
            </a:r>
            <a:r>
              <a:rPr lang="en-US" altLang="he-IL" sz="1800" dirty="0" err="1"/>
              <a:t>hoogste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instantie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bij</a:t>
            </a:r>
            <a:r>
              <a:rPr lang="en-US" altLang="he-IL" sz="1800" dirty="0"/>
              <a:t> het </a:t>
            </a:r>
            <a:r>
              <a:rPr lang="en-US" altLang="he-IL" sz="1800" dirty="0" err="1"/>
              <a:t>rechtsherstel</a:t>
            </a:r>
            <a:r>
              <a:rPr lang="en-US" altLang="he-IL" sz="1800" dirty="0"/>
              <a:t>. </a:t>
            </a:r>
            <a:r>
              <a:rPr lang="en-US" altLang="he-IL" sz="1800" dirty="0" err="1"/>
              <a:t>Niet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afhankelijk</a:t>
            </a:r>
            <a:r>
              <a:rPr lang="en-US" altLang="he-IL" sz="1800" dirty="0"/>
              <a:t> </a:t>
            </a:r>
            <a:r>
              <a:rPr lang="en-US" altLang="he-IL" sz="1800" dirty="0" err="1"/>
              <a:t>v.d</a:t>
            </a:r>
            <a:r>
              <a:rPr lang="en-US" altLang="he-IL" sz="1800" dirty="0"/>
              <a:t>. </a:t>
            </a:r>
            <a:r>
              <a:rPr lang="en-US" altLang="he-IL" sz="1800" dirty="0" err="1"/>
              <a:t>regering</a:t>
            </a:r>
            <a:r>
              <a:rPr lang="en-US" altLang="he-IL" sz="1800" dirty="0"/>
              <a:t>, </a:t>
            </a:r>
            <a:r>
              <a:rPr lang="en-US" altLang="he-IL" sz="1800" dirty="0" err="1"/>
              <a:t>uitsluitend</a:t>
            </a:r>
            <a:r>
              <a:rPr lang="en-US" altLang="he-IL" sz="1800" dirty="0"/>
              <a:t> </a:t>
            </a:r>
            <a:r>
              <a:rPr lang="en-US" altLang="he-IL" sz="1800" dirty="0" err="1"/>
              <a:t>bemand</a:t>
            </a:r>
            <a:r>
              <a:rPr lang="en-US" altLang="he-IL" sz="1800" dirty="0"/>
              <a:t> door </a:t>
            </a:r>
            <a:r>
              <a:rPr lang="en-US" altLang="he-IL" sz="1800" dirty="0" err="1"/>
              <a:t>onafhankelijke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juristen</a:t>
            </a:r>
            <a:r>
              <a:rPr lang="en-US" altLang="he-IL" sz="1800" dirty="0"/>
              <a:t>.</a:t>
            </a:r>
            <a:r>
              <a:rPr lang="en-US" altLang="he-IL" sz="1400" dirty="0"/>
              <a:t>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he-IL" sz="2800" dirty="0" err="1">
                <a:cs typeface="Miriam" panose="020B0502050101010101" pitchFamily="34" charset="-79"/>
              </a:rPr>
              <a:t>Afdeling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 smtClean="0">
                <a:cs typeface="Miriam" panose="020B0502050101010101" pitchFamily="34" charset="-79"/>
              </a:rPr>
              <a:t>Effectenregistratie</a:t>
            </a:r>
            <a:r>
              <a:rPr lang="en-US" altLang="he-IL" sz="2800" dirty="0" smtClean="0">
                <a:cs typeface="Miriam" panose="020B0502050101010101" pitchFamily="34" charset="-79"/>
              </a:rPr>
              <a:t> </a:t>
            </a:r>
            <a:r>
              <a:rPr lang="en-US" altLang="he-IL" sz="1800" dirty="0" smtClean="0">
                <a:cs typeface="Miriam" panose="020B0502050101010101" pitchFamily="34" charset="-79"/>
              </a:rPr>
              <a:t>(</a:t>
            </a:r>
            <a:r>
              <a:rPr lang="en-US" altLang="he-IL" sz="1800" dirty="0" err="1" smtClean="0">
                <a:cs typeface="Miriam" panose="020B0502050101010101" pitchFamily="34" charset="-79"/>
              </a:rPr>
              <a:t>veranderd</a:t>
            </a:r>
            <a:r>
              <a:rPr lang="en-US" altLang="he-IL" sz="1800" dirty="0" smtClean="0">
                <a:cs typeface="Miriam" panose="020B0502050101010101" pitchFamily="34" charset="-79"/>
              </a:rPr>
              <a:t> </a:t>
            </a:r>
            <a:r>
              <a:rPr lang="en-US" altLang="he-IL" sz="1800" dirty="0" err="1" smtClean="0">
                <a:cs typeface="Miriam" panose="020B0502050101010101" pitchFamily="34" charset="-79"/>
              </a:rPr>
              <a:t>naar</a:t>
            </a:r>
            <a:r>
              <a:rPr lang="en-US" altLang="he-IL" sz="1800" dirty="0" smtClean="0">
                <a:cs typeface="Miriam" panose="020B0502050101010101" pitchFamily="34" charset="-79"/>
              </a:rPr>
              <a:t> F272 op </a:t>
            </a:r>
            <a:r>
              <a:rPr lang="en-US" altLang="he-IL" sz="1800" dirty="0">
                <a:cs typeface="Miriam" panose="020B0502050101010101" pitchFamily="34" charset="-79"/>
              </a:rPr>
              <a:t>16-11-1945</a:t>
            </a:r>
            <a:r>
              <a:rPr lang="en-US" altLang="he-IL" sz="1800" dirty="0" smtClean="0">
                <a:cs typeface="Miriam" panose="020B0502050101010101" pitchFamily="34" charset="-79"/>
              </a:rPr>
              <a:t>)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he-IL" sz="2800" dirty="0" err="1">
                <a:cs typeface="Miriam" panose="020B0502050101010101" pitchFamily="34" charset="-79"/>
              </a:rPr>
              <a:t>Afdeling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beheer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en</a:t>
            </a:r>
            <a:r>
              <a:rPr lang="en-US" altLang="he-IL" sz="2800" dirty="0">
                <a:cs typeface="Miriam" panose="020B0502050101010101" pitchFamily="34" charset="-79"/>
              </a:rPr>
              <a:t> het </a:t>
            </a:r>
            <a:r>
              <a:rPr lang="en-US" altLang="he-IL" sz="2800" dirty="0" err="1">
                <a:cs typeface="Miriam" panose="020B0502050101010101" pitchFamily="34" charset="-79"/>
              </a:rPr>
              <a:t>Nederlandse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Beheersinstituut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he-IL" sz="2800" dirty="0" err="1">
                <a:cs typeface="Miriam" panose="020B0502050101010101" pitchFamily="34" charset="-79"/>
              </a:rPr>
              <a:t>Afdeling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Voorzieningen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voor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Afwezigen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he-IL" sz="2800" dirty="0" err="1">
                <a:cs typeface="Miriam" panose="020B0502050101010101" pitchFamily="34" charset="-79"/>
              </a:rPr>
              <a:t>Afdeling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Voorzieningen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voor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Rechtspersonen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he-IL" sz="2800" dirty="0" err="1">
                <a:cs typeface="Miriam" panose="020B0502050101010101" pitchFamily="34" charset="-79"/>
              </a:rPr>
              <a:t>Afdeling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Onroerende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Goederen</a:t>
            </a:r>
            <a:r>
              <a:rPr lang="en-US" altLang="he-IL" sz="2400" dirty="0">
                <a:cs typeface="Miriam" panose="020B0502050101010101" pitchFamily="34" charset="-79"/>
              </a:rPr>
              <a:t> </a:t>
            </a:r>
            <a:r>
              <a:rPr lang="en-US" altLang="he-IL" sz="1800" dirty="0" smtClean="0">
                <a:cs typeface="Miriam" panose="020B0502050101010101" pitchFamily="34" charset="-79"/>
              </a:rPr>
              <a:t>(</a:t>
            </a:r>
            <a:r>
              <a:rPr lang="en-US" altLang="he-IL" sz="1800" dirty="0" err="1" smtClean="0">
                <a:cs typeface="Miriam" panose="020B0502050101010101" pitchFamily="34" charset="-79"/>
              </a:rPr>
              <a:t>toegevoegd</a:t>
            </a:r>
            <a:r>
              <a:rPr lang="en-US" altLang="he-IL" sz="1800" dirty="0" smtClean="0">
                <a:cs typeface="Miriam" panose="020B0502050101010101" pitchFamily="34" charset="-79"/>
              </a:rPr>
              <a:t> op 16-11-1945)</a:t>
            </a:r>
            <a:endParaRPr lang="en-US" altLang="he-IL" sz="1800" dirty="0">
              <a:cs typeface="Miriam" panose="020B0502050101010101" pitchFamily="34" charset="-79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1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he-IL" sz="1800" dirty="0" err="1"/>
              <a:t>Ook</a:t>
            </a:r>
            <a:r>
              <a:rPr lang="en-US" altLang="he-IL" sz="1800" dirty="0"/>
              <a:t> de </a:t>
            </a:r>
            <a:r>
              <a:rPr lang="en-US" altLang="he-IL" sz="1800" dirty="0" err="1"/>
              <a:t>vijf</a:t>
            </a:r>
            <a:r>
              <a:rPr lang="en-US" altLang="he-IL" sz="1800" dirty="0"/>
              <a:t> </a:t>
            </a:r>
            <a:r>
              <a:rPr lang="en-US" altLang="he-IL" sz="1800" dirty="0" err="1"/>
              <a:t>laatste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afdelingen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vervulden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rechterlijke</a:t>
            </a:r>
            <a:r>
              <a:rPr lang="en-US" altLang="he-IL" sz="1800" dirty="0"/>
              <a:t> taken, </a:t>
            </a:r>
            <a:r>
              <a:rPr lang="en-US" altLang="he-IL" sz="1800" dirty="0" err="1"/>
              <a:t>hoewel</a:t>
            </a:r>
            <a:r>
              <a:rPr lang="en-US" altLang="he-IL" sz="1800" dirty="0"/>
              <a:t> </a:t>
            </a:r>
            <a:r>
              <a:rPr lang="en-US" altLang="he-IL" sz="1800" dirty="0" err="1"/>
              <a:t>niet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alle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leden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als</a:t>
            </a:r>
            <a:r>
              <a:rPr lang="en-US" altLang="he-IL" sz="1800" dirty="0"/>
              <a:t> </a:t>
            </a:r>
            <a:r>
              <a:rPr lang="en-US" altLang="he-IL" sz="1800" dirty="0" err="1"/>
              <a:t>rechter</a:t>
            </a:r>
            <a:r>
              <a:rPr lang="en-US" altLang="he-IL" sz="1800" dirty="0"/>
              <a:t> </a:t>
            </a:r>
            <a:r>
              <a:rPr lang="en-US" altLang="he-IL" sz="1800" dirty="0" err="1"/>
              <a:t>waren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geschoold</a:t>
            </a:r>
            <a:r>
              <a:rPr lang="en-US" altLang="he-IL" sz="1800" dirty="0"/>
              <a:t>. </a:t>
            </a:r>
            <a:r>
              <a:rPr lang="en-US" altLang="he-IL" sz="1800" dirty="0" err="1"/>
              <a:t>Ze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waren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evenmin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autonoom</a:t>
            </a:r>
            <a:r>
              <a:rPr lang="en-US" altLang="he-IL" sz="1800" dirty="0"/>
              <a:t>. </a:t>
            </a:r>
            <a:r>
              <a:rPr lang="en-US" altLang="he-IL" sz="1800" dirty="0" err="1"/>
              <a:t>Ze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waren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afzetbaar</a:t>
            </a:r>
            <a:r>
              <a:rPr lang="en-US" altLang="he-IL" sz="1800" dirty="0"/>
              <a:t> </a:t>
            </a:r>
            <a:r>
              <a:rPr lang="en-US" altLang="he-IL" sz="1800" dirty="0" err="1"/>
              <a:t>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moesten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aanwijzingen</a:t>
            </a:r>
            <a:r>
              <a:rPr lang="en-US" altLang="he-IL" sz="1800" dirty="0"/>
              <a:t> van de </a:t>
            </a:r>
            <a:r>
              <a:rPr lang="en-US" altLang="he-IL" sz="1800" dirty="0" err="1"/>
              <a:t>regering</a:t>
            </a:r>
            <a:r>
              <a:rPr lang="en-US" altLang="he-IL" sz="1800" dirty="0"/>
              <a:t> </a:t>
            </a:r>
            <a:r>
              <a:rPr lang="en-US" altLang="he-IL" sz="1800" dirty="0" err="1"/>
              <a:t>opvolgen</a:t>
            </a:r>
            <a:r>
              <a:rPr lang="en-US" altLang="he-IL" sz="1800" dirty="0"/>
              <a:t>. </a:t>
            </a:r>
            <a:r>
              <a:rPr lang="en-US" altLang="he-IL" sz="1800" dirty="0" err="1"/>
              <a:t>Tegen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besluiten</a:t>
            </a:r>
            <a:r>
              <a:rPr lang="en-US" altLang="he-IL" sz="1800" dirty="0"/>
              <a:t> van </a:t>
            </a:r>
            <a:r>
              <a:rPr lang="en-US" altLang="he-IL" sz="1800" dirty="0" err="1"/>
              <a:t>deze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vijf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afdelingen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kon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beroep</a:t>
            </a:r>
            <a:r>
              <a:rPr lang="en-US" altLang="he-IL" sz="1800" dirty="0"/>
              <a:t> </a:t>
            </a:r>
            <a:r>
              <a:rPr lang="en-US" altLang="he-IL" sz="1800" dirty="0" err="1"/>
              <a:t>worden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aangetekend</a:t>
            </a:r>
            <a:r>
              <a:rPr lang="en-US" altLang="he-IL" sz="1800" dirty="0"/>
              <a:t> </a:t>
            </a:r>
            <a:r>
              <a:rPr lang="en-US" altLang="he-IL" sz="1800" dirty="0" err="1"/>
              <a:t>bij</a:t>
            </a:r>
            <a:r>
              <a:rPr lang="en-US" altLang="he-IL" sz="1800" dirty="0"/>
              <a:t> de </a:t>
            </a:r>
            <a:r>
              <a:rPr lang="en-US" altLang="he-IL" sz="1800" dirty="0" err="1"/>
              <a:t>eerste</a:t>
            </a:r>
            <a:r>
              <a:rPr lang="en-US" altLang="he-IL" sz="1800" dirty="0"/>
              <a:t> </a:t>
            </a:r>
            <a:r>
              <a:rPr lang="en-US" altLang="he-IL" sz="1800" dirty="0" err="1"/>
              <a:t>afdeling</a:t>
            </a:r>
            <a:r>
              <a:rPr lang="en-US" altLang="he-IL" sz="1800" dirty="0"/>
              <a:t>, de </a:t>
            </a:r>
            <a:r>
              <a:rPr lang="en-US" altLang="he-IL" sz="1800" dirty="0" err="1"/>
              <a:t>Afdeling</a:t>
            </a:r>
            <a:r>
              <a:rPr lang="en-US" altLang="he-IL" sz="1800" dirty="0"/>
              <a:t> </a:t>
            </a:r>
            <a:r>
              <a:rPr lang="en-US" altLang="he-IL" sz="1800" dirty="0" err="1"/>
              <a:t>Rechtspraak</a:t>
            </a:r>
            <a:r>
              <a:rPr lang="en-US" altLang="he-IL" sz="18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400" dirty="0">
              <a:cs typeface="Miriam" panose="020B05020501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FFD1-DF13-45D1-82DE-765504AD8AFC}" type="slidenum">
              <a:rPr lang="he-IL" altLang="en-US"/>
              <a:pPr/>
              <a:t>8</a:t>
            </a:fld>
            <a:endParaRPr lang="en-US" alt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79513"/>
          </a:xfrm>
        </p:spPr>
        <p:txBody>
          <a:bodyPr/>
          <a:lstStyle/>
          <a:p>
            <a:r>
              <a:rPr lang="en-US" altLang="he-IL" sz="3600" b="1">
                <a:solidFill>
                  <a:srgbClr val="0000FF"/>
                </a:solidFill>
              </a:rPr>
              <a:t>Het naoorlogse Rechtsherstel</a:t>
            </a:r>
            <a:br>
              <a:rPr lang="en-US" altLang="he-IL" sz="3600" b="1">
                <a:solidFill>
                  <a:srgbClr val="0000FF"/>
                </a:solidFill>
              </a:rPr>
            </a:br>
            <a:r>
              <a:rPr lang="en-US" altLang="he-IL" sz="2800">
                <a:solidFill>
                  <a:srgbClr val="0000FF"/>
                </a:solidFill>
              </a:rPr>
              <a:t>Besluit Herstel Rechtsverkeer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80400" cy="4779962"/>
          </a:xfrm>
        </p:spPr>
        <p:txBody>
          <a:bodyPr/>
          <a:lstStyle/>
          <a:p>
            <a:pPr marL="609600" indent="-609600"/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/>
            <a:r>
              <a:rPr lang="en-US" altLang="he-IL" sz="2800" dirty="0" err="1">
                <a:cs typeface="Miriam" panose="020B0502050101010101" pitchFamily="34" charset="-79"/>
              </a:rPr>
              <a:t>Gebaseerd</a:t>
            </a:r>
            <a:r>
              <a:rPr lang="en-US" altLang="he-IL" sz="2800" dirty="0">
                <a:cs typeface="Miriam" panose="020B0502050101010101" pitchFamily="34" charset="-79"/>
              </a:rPr>
              <a:t> op </a:t>
            </a:r>
            <a:r>
              <a:rPr lang="en-US" altLang="he-IL" sz="2800" dirty="0" err="1">
                <a:cs typeface="Miriam" panose="020B0502050101010101" pitchFamily="34" charset="-79"/>
              </a:rPr>
              <a:t>Koninklijke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Besluiten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opgesteld</a:t>
            </a:r>
            <a:r>
              <a:rPr lang="en-US" altLang="he-IL" sz="2800" dirty="0">
                <a:cs typeface="Miriam" panose="020B0502050101010101" pitchFamily="34" charset="-79"/>
              </a:rPr>
              <a:t> door de </a:t>
            </a:r>
            <a:r>
              <a:rPr lang="en-US" altLang="he-IL" sz="2800" dirty="0" err="1">
                <a:cs typeface="Miriam" panose="020B0502050101010101" pitchFamily="34" charset="-79"/>
              </a:rPr>
              <a:t>Nederlandse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regering</a:t>
            </a:r>
            <a:r>
              <a:rPr lang="en-US" altLang="he-IL" sz="2800" dirty="0">
                <a:cs typeface="Miriam" panose="020B0502050101010101" pitchFamily="34" charset="-79"/>
              </a:rPr>
              <a:t> in </a:t>
            </a:r>
            <a:r>
              <a:rPr lang="en-US" altLang="he-IL" sz="2800" dirty="0" err="1">
                <a:cs typeface="Miriam" panose="020B0502050101010101" pitchFamily="34" charset="-79"/>
              </a:rPr>
              <a:t>ballingschap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/>
            <a:endParaRPr lang="en-US" altLang="he-IL" sz="2400" dirty="0">
              <a:cs typeface="Miriam" panose="020B0502050101010101" pitchFamily="34" charset="-79"/>
            </a:endParaRPr>
          </a:p>
          <a:p>
            <a:pPr marL="609600" indent="-609600"/>
            <a:r>
              <a:rPr lang="en-US" altLang="he-IL" sz="2800" dirty="0" err="1">
                <a:cs typeface="Miriam" panose="020B0502050101010101" pitchFamily="34" charset="-79"/>
              </a:rPr>
              <a:t>Primair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doel</a:t>
            </a:r>
            <a:r>
              <a:rPr lang="en-US" altLang="he-IL" sz="2800" dirty="0">
                <a:cs typeface="Miriam" panose="020B0502050101010101" pitchFamily="34" charset="-79"/>
              </a:rPr>
              <a:t>: de </a:t>
            </a:r>
            <a:r>
              <a:rPr lang="en-US" altLang="he-IL" sz="2800" dirty="0" err="1">
                <a:cs typeface="Miriam" panose="020B0502050101010101" pitchFamily="34" charset="-79"/>
              </a:rPr>
              <a:t>wederopbouw</a:t>
            </a:r>
            <a:r>
              <a:rPr lang="en-US" altLang="he-IL" sz="2800" dirty="0">
                <a:cs typeface="Miriam" panose="020B0502050101010101" pitchFamily="34" charset="-79"/>
              </a:rPr>
              <a:t> van Nederland. Het </a:t>
            </a:r>
            <a:r>
              <a:rPr lang="en-US" altLang="he-IL" sz="2800" dirty="0" err="1">
                <a:cs typeface="Miriam" panose="020B0502050101010101" pitchFamily="34" charset="-79"/>
              </a:rPr>
              <a:t>rechtsherstel</a:t>
            </a:r>
            <a:r>
              <a:rPr lang="en-US" altLang="he-IL" sz="2800" dirty="0">
                <a:cs typeface="Miriam" panose="020B0502050101010101" pitchFamily="34" charset="-79"/>
              </a:rPr>
              <a:t> van </a:t>
            </a:r>
            <a:r>
              <a:rPr lang="en-US" altLang="he-IL" sz="2800" dirty="0" err="1">
                <a:cs typeface="Miriam" panose="020B0502050101010101" pitchFamily="34" charset="-79"/>
              </a:rPr>
              <a:t>slachtoffers</a:t>
            </a:r>
            <a:r>
              <a:rPr lang="en-US" altLang="he-IL" sz="2800" dirty="0">
                <a:cs typeface="Miriam" panose="020B0502050101010101" pitchFamily="34" charset="-79"/>
              </a:rPr>
              <a:t> van de </a:t>
            </a:r>
            <a:r>
              <a:rPr lang="en-US" altLang="he-IL" sz="2800" dirty="0" err="1">
                <a:cs typeface="Miriam" panose="020B0502050101010101" pitchFamily="34" charset="-79"/>
              </a:rPr>
              <a:t>Duitse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terreur</a:t>
            </a:r>
            <a:r>
              <a:rPr lang="en-US" altLang="he-IL" sz="2800" dirty="0">
                <a:cs typeface="Miriam" panose="020B0502050101010101" pitchFamily="34" charset="-79"/>
              </a:rPr>
              <a:t> had </a:t>
            </a:r>
            <a:r>
              <a:rPr lang="en-US" altLang="he-IL" sz="2800" dirty="0" err="1">
                <a:cs typeface="Miriam" panose="020B0502050101010101" pitchFamily="34" charset="-79"/>
              </a:rPr>
              <a:t>niet</a:t>
            </a:r>
            <a:r>
              <a:rPr lang="en-US" altLang="he-IL" sz="2800" dirty="0">
                <a:cs typeface="Miriam" panose="020B0502050101010101" pitchFamily="34" charset="-79"/>
              </a:rPr>
              <a:t> de </a:t>
            </a:r>
            <a:r>
              <a:rPr lang="en-US" altLang="he-IL" sz="2800" dirty="0" err="1">
                <a:cs typeface="Miriam" panose="020B0502050101010101" pitchFamily="34" charset="-79"/>
              </a:rPr>
              <a:t>hoogste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prioriteit</a:t>
            </a:r>
            <a:endParaRPr lang="en-US" altLang="he-IL" sz="2800" dirty="0">
              <a:cs typeface="Miriam" panose="020B0502050101010101" pitchFamily="34" charset="-79"/>
            </a:endParaRPr>
          </a:p>
          <a:p>
            <a:pPr marL="609600" indent="-609600">
              <a:buFontTx/>
              <a:buNone/>
            </a:pPr>
            <a:endParaRPr lang="en-US" altLang="he-IL" sz="3600" dirty="0">
              <a:cs typeface="Miriam" panose="020B0502050101010101" pitchFamily="34" charset="-79"/>
            </a:endParaRPr>
          </a:p>
          <a:p>
            <a:pPr marL="609600" indent="-609600"/>
            <a:endParaRPr lang="en-US" altLang="he-IL" sz="4000" dirty="0">
              <a:cs typeface="Miriam" panose="020B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BB52-95C3-4E97-A62D-1DB824D4A07D}" type="slidenum">
              <a:rPr lang="he-IL" altLang="en-US"/>
              <a:pPr/>
              <a:t>9</a:t>
            </a:fld>
            <a:endParaRPr lang="en-US" altLang="en-US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he-IL" sz="3600" b="1">
                <a:solidFill>
                  <a:srgbClr val="0000FF"/>
                </a:solidFill>
              </a:rPr>
              <a:t>Korte geschiedenis vanaf 1997</a:t>
            </a:r>
            <a:endParaRPr lang="en-US" altLang="he-IL" sz="3600" b="1">
              <a:solidFill>
                <a:schemeClr val="accent2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464273"/>
          </a:xfrm>
        </p:spPr>
        <p:txBody>
          <a:bodyPr/>
          <a:lstStyle/>
          <a:p>
            <a:r>
              <a:rPr lang="en-US" altLang="he-IL" sz="2800" dirty="0"/>
              <a:t>De </a:t>
            </a:r>
            <a:r>
              <a:rPr lang="en-US" altLang="he-IL" sz="2800" i="1" dirty="0" err="1"/>
              <a:t>Liro</a:t>
            </a:r>
            <a:r>
              <a:rPr lang="en-US" altLang="he-IL" sz="2800" i="1" dirty="0"/>
              <a:t> </a:t>
            </a:r>
            <a:r>
              <a:rPr lang="en-US" altLang="he-IL" sz="2800" i="1" dirty="0" err="1"/>
              <a:t>archieven</a:t>
            </a:r>
            <a:r>
              <a:rPr lang="en-US" altLang="he-IL" sz="2800" dirty="0"/>
              <a:t> (</a:t>
            </a:r>
            <a:r>
              <a:rPr lang="en-US" altLang="he-IL" sz="2800" dirty="0" err="1"/>
              <a:t>Lipman</a:t>
            </a:r>
            <a:r>
              <a:rPr lang="en-US" altLang="he-IL" sz="2800" dirty="0"/>
              <a:t> &amp; Rosenthal), de </a:t>
            </a:r>
            <a:r>
              <a:rPr lang="en-US" altLang="he-IL" sz="2800" dirty="0" err="1"/>
              <a:t>z.g</a:t>
            </a:r>
            <a:r>
              <a:rPr lang="en-US" altLang="he-IL" sz="2800" dirty="0"/>
              <a:t>. </a:t>
            </a:r>
            <a:r>
              <a:rPr lang="en-US" altLang="he-IL" sz="2800" dirty="0" err="1"/>
              <a:t>roofbank</a:t>
            </a:r>
            <a:r>
              <a:rPr lang="en-US" altLang="he-IL" sz="2800" dirty="0"/>
              <a:t>, </a:t>
            </a:r>
            <a:r>
              <a:rPr lang="en-US" altLang="he-IL" sz="2800" dirty="0" err="1"/>
              <a:t>gevonden</a:t>
            </a:r>
            <a:r>
              <a:rPr lang="en-US" altLang="he-IL" sz="2800" dirty="0"/>
              <a:t>.                                          </a:t>
            </a:r>
            <a:r>
              <a:rPr lang="en-US" altLang="he-IL" sz="2800" i="1" dirty="0">
                <a:cs typeface="Miriam" panose="020B0502050101010101" pitchFamily="34" charset="-79"/>
              </a:rPr>
              <a:t>CJO </a:t>
            </a:r>
            <a:r>
              <a:rPr lang="en-US" altLang="he-IL" sz="2800" dirty="0">
                <a:cs typeface="Miriam" panose="020B0502050101010101" pitchFamily="34" charset="-79"/>
              </a:rPr>
              <a:t>(</a:t>
            </a:r>
            <a:r>
              <a:rPr lang="en-US" altLang="he-IL" sz="2800" dirty="0" err="1">
                <a:cs typeface="Miriam" panose="020B0502050101010101" pitchFamily="34" charset="-79"/>
              </a:rPr>
              <a:t>Centraal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Joods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Overleg</a:t>
            </a:r>
            <a:r>
              <a:rPr lang="en-US" altLang="he-IL" sz="2800" dirty="0">
                <a:cs typeface="Miriam" panose="020B0502050101010101" pitchFamily="34" charset="-79"/>
              </a:rPr>
              <a:t>) </a:t>
            </a:r>
            <a:r>
              <a:rPr lang="en-US" altLang="he-IL" sz="2800" dirty="0" err="1">
                <a:cs typeface="Miriam" panose="020B0502050101010101" pitchFamily="34" charset="-79"/>
              </a:rPr>
              <a:t>opgericht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korte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tijd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voordat</a:t>
            </a:r>
            <a:r>
              <a:rPr lang="en-US" altLang="he-IL" sz="2800" dirty="0">
                <a:cs typeface="Miriam" panose="020B0502050101010101" pitchFamily="34" charset="-79"/>
              </a:rPr>
              <a:t> de </a:t>
            </a:r>
            <a:r>
              <a:rPr lang="en-US" altLang="he-IL" sz="2800" dirty="0" err="1">
                <a:cs typeface="Miriam" panose="020B0502050101010101" pitchFamily="34" charset="-79"/>
              </a:rPr>
              <a:t>Liro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archieven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aan</a:t>
            </a:r>
            <a:r>
              <a:rPr lang="en-US" altLang="he-IL" sz="2800" dirty="0">
                <a:cs typeface="Miriam" panose="020B0502050101010101" pitchFamily="34" charset="-79"/>
              </a:rPr>
              <a:t> het </a:t>
            </a:r>
            <a:r>
              <a:rPr lang="en-US" altLang="he-IL" sz="2800" dirty="0" err="1">
                <a:cs typeface="Miriam" panose="020B0502050101010101" pitchFamily="34" charset="-79"/>
              </a:rPr>
              <a:t>licht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kwamen</a:t>
            </a:r>
            <a:r>
              <a:rPr lang="en-US" altLang="he-IL" sz="2800" dirty="0">
                <a:cs typeface="Miriam" panose="020B0502050101010101" pitchFamily="34" charset="-79"/>
              </a:rPr>
              <a:t>, zag nu </a:t>
            </a:r>
            <a:r>
              <a:rPr lang="en-US" altLang="he-IL" sz="2800" dirty="0" err="1">
                <a:cs typeface="Miriam" panose="020B0502050101010101" pitchFamily="34" charset="-79"/>
              </a:rPr>
              <a:t>als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belangrijkste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taak</a:t>
            </a:r>
            <a:r>
              <a:rPr lang="en-US" altLang="he-IL" sz="2800" dirty="0">
                <a:cs typeface="Miriam" panose="020B0502050101010101" pitchFamily="34" charset="-79"/>
              </a:rPr>
              <a:t> de WO II </a:t>
            </a:r>
            <a:r>
              <a:rPr lang="en-US" altLang="he-IL" sz="2800" dirty="0" err="1">
                <a:cs typeface="Miriam" panose="020B0502050101010101" pitchFamily="34" charset="-79"/>
              </a:rPr>
              <a:t>Tegoeden</a:t>
            </a:r>
            <a:r>
              <a:rPr lang="en-US" altLang="he-IL" sz="2800" dirty="0">
                <a:cs typeface="Miriam" panose="020B0502050101010101" pitchFamily="34" charset="-79"/>
              </a:rPr>
              <a:t>.</a:t>
            </a:r>
          </a:p>
          <a:p>
            <a:r>
              <a:rPr lang="en-US" altLang="he-IL" sz="2800" dirty="0">
                <a:cs typeface="Miriam" panose="020B0502050101010101" pitchFamily="34" charset="-79"/>
              </a:rPr>
              <a:t>Na de </a:t>
            </a:r>
            <a:r>
              <a:rPr lang="en-US" altLang="he-IL" sz="2800" i="1" dirty="0">
                <a:cs typeface="Miriam" panose="020B0502050101010101" pitchFamily="34" charset="-79"/>
              </a:rPr>
              <a:t>4e </a:t>
            </a:r>
            <a:r>
              <a:rPr lang="en-US" altLang="he-IL" sz="2800" i="1" dirty="0" err="1">
                <a:cs typeface="Miriam" panose="020B0502050101010101" pitchFamily="34" charset="-79"/>
              </a:rPr>
              <a:t>goudtranche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bestond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er</a:t>
            </a:r>
            <a:r>
              <a:rPr lang="en-US" altLang="he-IL" sz="2800" dirty="0">
                <a:cs typeface="Miriam" panose="020B0502050101010101" pitchFamily="34" charset="-79"/>
              </a:rPr>
              <a:t> in Israel </a:t>
            </a:r>
            <a:r>
              <a:rPr lang="en-US" altLang="he-IL" sz="2800" dirty="0" err="1">
                <a:cs typeface="Miriam" panose="020B0502050101010101" pitchFamily="34" charset="-79"/>
              </a:rPr>
              <a:t>behoefte</a:t>
            </a:r>
            <a:r>
              <a:rPr lang="en-US" altLang="he-IL" sz="2800" dirty="0">
                <a:cs typeface="Miriam" panose="020B0502050101010101" pitchFamily="34" charset="-79"/>
              </a:rPr>
              <a:t> om </a:t>
            </a:r>
            <a:r>
              <a:rPr lang="en-US" altLang="he-IL" sz="2800" dirty="0" err="1">
                <a:cs typeface="Miriam" panose="020B0502050101010101" pitchFamily="34" charset="-79"/>
              </a:rPr>
              <a:t>inspraak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te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hebben</a:t>
            </a:r>
            <a:r>
              <a:rPr lang="en-US" altLang="he-IL" sz="2800" dirty="0">
                <a:cs typeface="Miriam" panose="020B0502050101010101" pitchFamily="34" charset="-79"/>
              </a:rPr>
              <a:t>. </a:t>
            </a:r>
            <a:r>
              <a:rPr lang="en-US" altLang="he-IL" sz="2800" dirty="0" err="1">
                <a:cs typeface="Miriam" panose="020B0502050101010101" pitchFamily="34" charset="-79"/>
              </a:rPr>
              <a:t>Resultaat</a:t>
            </a:r>
            <a:r>
              <a:rPr lang="en-US" altLang="he-IL" sz="2800" dirty="0">
                <a:cs typeface="Miriam" panose="020B0502050101010101" pitchFamily="34" charset="-79"/>
              </a:rPr>
              <a:t> – </a:t>
            </a:r>
            <a:r>
              <a:rPr lang="en-US" altLang="he-IL" sz="2800" i="1" dirty="0">
                <a:cs typeface="Miriam" panose="020B0502050101010101" pitchFamily="34" charset="-79"/>
              </a:rPr>
              <a:t>Platform-IL</a:t>
            </a:r>
            <a:r>
              <a:rPr lang="en-US" altLang="he-IL" sz="2800" dirty="0">
                <a:cs typeface="Miriam" panose="020B0502050101010101" pitchFamily="34" charset="-79"/>
              </a:rPr>
              <a:t>.</a:t>
            </a:r>
          </a:p>
          <a:p>
            <a:r>
              <a:rPr lang="en-US" altLang="he-IL" sz="2800" dirty="0" err="1">
                <a:cs typeface="Miriam" panose="020B0502050101010101" pitchFamily="34" charset="-79"/>
              </a:rPr>
              <a:t>Conclusies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aanbevelingen</a:t>
            </a:r>
            <a:r>
              <a:rPr lang="en-US" altLang="he-IL" sz="2800" dirty="0">
                <a:cs typeface="Miriam" panose="020B0502050101010101" pitchFamily="34" charset="-79"/>
              </a:rPr>
              <a:t> van de </a:t>
            </a:r>
            <a:r>
              <a:rPr lang="en-US" altLang="he-IL" sz="2800" i="1" dirty="0" err="1">
                <a:cs typeface="Miriam" panose="020B0502050101010101" pitchFamily="34" charset="-79"/>
              </a:rPr>
              <a:t>commissies-Kordes</a:t>
            </a:r>
            <a:r>
              <a:rPr lang="en-US" altLang="he-IL" sz="2800" i="1" dirty="0">
                <a:cs typeface="Miriam" panose="020B0502050101010101" pitchFamily="34" charset="-79"/>
              </a:rPr>
              <a:t>, -</a:t>
            </a:r>
            <a:r>
              <a:rPr lang="en-US" altLang="he-IL" sz="2800" i="1" dirty="0" err="1">
                <a:cs typeface="Miriam" panose="020B0502050101010101" pitchFamily="34" charset="-79"/>
              </a:rPr>
              <a:t>Scholten</a:t>
            </a:r>
            <a:r>
              <a:rPr lang="en-US" altLang="he-IL" sz="2800" i="1" dirty="0">
                <a:cs typeface="Miriam" panose="020B0502050101010101" pitchFamily="34" charset="-79"/>
              </a:rPr>
              <a:t> </a:t>
            </a:r>
            <a:r>
              <a:rPr lang="en-US" altLang="he-IL" sz="2800" i="1" dirty="0" err="1">
                <a:cs typeface="Miriam" panose="020B0502050101010101" pitchFamily="34" charset="-79"/>
              </a:rPr>
              <a:t>en</a:t>
            </a:r>
            <a:r>
              <a:rPr lang="en-US" altLang="he-IL" sz="2800" i="1" dirty="0">
                <a:cs typeface="Miriam" panose="020B0502050101010101" pitchFamily="34" charset="-79"/>
              </a:rPr>
              <a:t> -Van </a:t>
            </a:r>
            <a:r>
              <a:rPr lang="en-US" altLang="he-IL" sz="2800" i="1" dirty="0" err="1">
                <a:cs typeface="Miriam" panose="020B0502050101010101" pitchFamily="34" charset="-79"/>
              </a:rPr>
              <a:t>Kemenade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err="1">
                <a:cs typeface="Miriam" panose="020B0502050101010101" pitchFamily="34" charset="-79"/>
              </a:rPr>
              <a:t>kwamen</a:t>
            </a:r>
            <a:r>
              <a:rPr lang="en-US" altLang="he-IL" sz="2800" dirty="0">
                <a:cs typeface="Miriam" panose="020B0502050101010101" pitchFamily="34" charset="-79"/>
              </a:rPr>
              <a:t> </a:t>
            </a:r>
            <a:r>
              <a:rPr lang="en-US" altLang="he-IL" sz="2800" dirty="0" smtClean="0">
                <a:cs typeface="Miriam" panose="020B0502050101010101" pitchFamily="34" charset="-79"/>
              </a:rPr>
              <a:t>begin </a:t>
            </a:r>
            <a:r>
              <a:rPr lang="en-US" altLang="he-IL" sz="2800" dirty="0" err="1" smtClean="0">
                <a:cs typeface="Miriam" panose="020B0502050101010101" pitchFamily="34" charset="-79"/>
              </a:rPr>
              <a:t>deze</a:t>
            </a:r>
            <a:r>
              <a:rPr lang="en-US" altLang="he-IL" sz="2800" dirty="0" smtClean="0">
                <a:cs typeface="Miriam" panose="020B0502050101010101" pitchFamily="34" charset="-79"/>
              </a:rPr>
              <a:t> </a:t>
            </a:r>
            <a:r>
              <a:rPr lang="en-US" altLang="he-IL" sz="2800" dirty="0" err="1" smtClean="0">
                <a:cs typeface="Miriam" panose="020B0502050101010101" pitchFamily="34" charset="-79"/>
              </a:rPr>
              <a:t>eeuw</a:t>
            </a:r>
            <a:r>
              <a:rPr lang="en-US" altLang="he-IL" sz="2800" dirty="0" smtClean="0">
                <a:cs typeface="Miriam" panose="020B0502050101010101" pitchFamily="34" charset="-79"/>
              </a:rPr>
              <a:t> (12 </a:t>
            </a:r>
            <a:r>
              <a:rPr lang="en-US" altLang="he-IL" sz="2800" dirty="0" err="1" smtClean="0">
                <a:cs typeface="Miriam" panose="020B0502050101010101" pitchFamily="34" charset="-79"/>
              </a:rPr>
              <a:t>januari</a:t>
            </a:r>
            <a:r>
              <a:rPr lang="en-US" altLang="he-IL" sz="2800" dirty="0" smtClean="0">
                <a:cs typeface="Miriam" panose="020B0502050101010101" pitchFamily="34" charset="-79"/>
              </a:rPr>
              <a:t> 2000) </a:t>
            </a:r>
            <a:r>
              <a:rPr lang="en-US" altLang="he-IL" sz="2800" dirty="0" err="1" smtClean="0">
                <a:cs typeface="Miriam" panose="020B0502050101010101" pitchFamily="34" charset="-79"/>
              </a:rPr>
              <a:t>beschikbaar</a:t>
            </a:r>
            <a:r>
              <a:rPr lang="en-US" altLang="he-IL" sz="2800" dirty="0" smtClean="0">
                <a:cs typeface="Miriam" panose="020B0502050101010101" pitchFamily="34" charset="-79"/>
              </a:rPr>
              <a:t>.</a:t>
            </a:r>
            <a:endParaRPr lang="en-US" altLang="he-IL" sz="2800" dirty="0">
              <a:cs typeface="Miriam" panose="020B05020501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On-screen Show (4:3)</PresentationFormat>
  <Paragraphs>283</Paragraphs>
  <Slides>20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Miriam</vt:lpstr>
      <vt:lpstr>Times New Roman</vt:lpstr>
      <vt:lpstr>Wingdings</vt:lpstr>
      <vt:lpstr>Default Design</vt:lpstr>
      <vt:lpstr>Pardes Hanna 23-02-2018</vt:lpstr>
      <vt:lpstr>Geboorteplaats Philip</vt:lpstr>
      <vt:lpstr>De Omgeving waarin wij Leven</vt:lpstr>
      <vt:lpstr>Kinderhuis Vertrouwen 1943-1946</vt:lpstr>
      <vt:lpstr>Naoorlogse jaren</vt:lpstr>
      <vt:lpstr>Roof gedurende WO II</vt:lpstr>
      <vt:lpstr>Het naoorlogse Rechtsherstel ‘Besluit Herstel Rechtsverkeer’  E93 &amp; E100 van 17-09-1944 en F272 van 16-11-1945</vt:lpstr>
      <vt:lpstr>Het naoorlogse Rechtsherstel Besluit Herstel Rechtsverkeer</vt:lpstr>
      <vt:lpstr>Korte geschiedenis vanaf 1997</vt:lpstr>
      <vt:lpstr>WO II Tegoeden (Maror-gelden) Verdeling vanaf 2000 tot heden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Individuele uitkeringen per portie Totaal aantal porties: 26.342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WO II Tegoeden</dc:subject>
  <dc:creator/>
  <cp:lastModifiedBy/>
  <cp:revision>1267</cp:revision>
  <cp:lastPrinted>2016-01-14T19:45:40Z</cp:lastPrinted>
  <dcterms:created xsi:type="dcterms:W3CDTF">2001-01-31T15:53:05Z</dcterms:created>
  <dcterms:modified xsi:type="dcterms:W3CDTF">2021-10-07T08:25:49Z</dcterms:modified>
</cp:coreProperties>
</file>