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3" r:id="rId3"/>
    <p:sldId id="265" r:id="rId4"/>
    <p:sldId id="261" r:id="rId5"/>
    <p:sldId id="262" r:id="rId6"/>
    <p:sldId id="264" r:id="rId7"/>
    <p:sldId id="258" r:id="rId8"/>
    <p:sldId id="266" r:id="rId9"/>
    <p:sldId id="267" r:id="rId10"/>
    <p:sldId id="270" r:id="rId11"/>
    <p:sldId id="268" r:id="rId12"/>
    <p:sldId id="269" r:id="rId13"/>
    <p:sldId id="275" r:id="rId14"/>
    <p:sldId id="273" r:id="rId15"/>
    <p:sldId id="276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FF"/>
        </a:solidFill>
        <a:latin typeface="Times New Roman" panose="02020603050405020304" pitchFamily="18" charset="0"/>
        <a:ea typeface="Times New Roman (Hebrew)" panose="02020603050405020304" pitchFamily="18" charset="0"/>
        <a:cs typeface="Times New Roman (Hebrew)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FF"/>
        </a:solidFill>
        <a:latin typeface="Times New Roman" panose="02020603050405020304" pitchFamily="18" charset="0"/>
        <a:ea typeface="Times New Roman (Hebrew)" panose="02020603050405020304" pitchFamily="18" charset="0"/>
        <a:cs typeface="Times New Roman (Hebrew)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FF"/>
        </a:solidFill>
        <a:latin typeface="Times New Roman" panose="02020603050405020304" pitchFamily="18" charset="0"/>
        <a:ea typeface="Times New Roman (Hebrew)" panose="02020603050405020304" pitchFamily="18" charset="0"/>
        <a:cs typeface="Times New Roman (Hebrew)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FF"/>
        </a:solidFill>
        <a:latin typeface="Times New Roman" panose="02020603050405020304" pitchFamily="18" charset="0"/>
        <a:ea typeface="Times New Roman (Hebrew)" panose="02020603050405020304" pitchFamily="18" charset="0"/>
        <a:cs typeface="Times New Roman (Hebrew)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FF"/>
        </a:solidFill>
        <a:latin typeface="Times New Roman" panose="02020603050405020304" pitchFamily="18" charset="0"/>
        <a:ea typeface="Times New Roman (Hebrew)" panose="02020603050405020304" pitchFamily="18" charset="0"/>
        <a:cs typeface="Times New Roman (Hebrew)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rgbClr val="0000FF"/>
        </a:solidFill>
        <a:latin typeface="Times New Roman" panose="02020603050405020304" pitchFamily="18" charset="0"/>
        <a:ea typeface="Times New Roman (Hebrew)" panose="02020603050405020304" pitchFamily="18" charset="0"/>
        <a:cs typeface="Times New Roman (Hebrew)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rgbClr val="0000FF"/>
        </a:solidFill>
        <a:latin typeface="Times New Roman" panose="02020603050405020304" pitchFamily="18" charset="0"/>
        <a:ea typeface="Times New Roman (Hebrew)" panose="02020603050405020304" pitchFamily="18" charset="0"/>
        <a:cs typeface="Times New Roman (Hebrew)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rgbClr val="0000FF"/>
        </a:solidFill>
        <a:latin typeface="Times New Roman" panose="02020603050405020304" pitchFamily="18" charset="0"/>
        <a:ea typeface="Times New Roman (Hebrew)" panose="02020603050405020304" pitchFamily="18" charset="0"/>
        <a:cs typeface="Times New Roman (Hebrew)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rgbClr val="0000FF"/>
        </a:solidFill>
        <a:latin typeface="Times New Roman" panose="02020603050405020304" pitchFamily="18" charset="0"/>
        <a:ea typeface="Times New Roman (Hebrew)" panose="02020603050405020304" pitchFamily="18" charset="0"/>
        <a:cs typeface="Times New Roman (Hebrew)" panose="02020603050405020304" pitchFamily="18" charset="0"/>
      </a:defRPr>
    </a:lvl9pPr>
  </p:defaultTextStyle>
  <p:modifyVerifier cryptProviderType="rsaAES" cryptAlgorithmClass="hash" cryptAlgorithmType="typeAny" cryptAlgorithmSid="14" spinCount="100000" saltData="UVA1FQzguVFVAbpzmkGa4g==" hashData="q2n0iKS2YiKy20OHu95UQ7nG6aU6kF+1ZXZSbayAAQ0bF57ytNyED+rrB91RVREKT1GL4Y0dmWKISZJDo6UwA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003399"/>
    <a:srgbClr val="DDDDDD"/>
    <a:srgbClr val="996633"/>
    <a:srgbClr val="0000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/>
            </a:lvl1pPr>
          </a:lstStyle>
          <a:p>
            <a:endParaRPr lang="en-US" alt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/>
            </a:lvl1pPr>
          </a:lstStyle>
          <a:p>
            <a:endParaRPr lang="en-US" alt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/>
            </a:lvl1pPr>
          </a:lstStyle>
          <a:p>
            <a:endParaRPr lang="en-US" alt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/>
            </a:lvl1pPr>
          </a:lstStyle>
          <a:p>
            <a:fld id="{C4A969E2-639F-4409-BA53-A308797C76EB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982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/>
            </a:lvl1pPr>
          </a:lstStyle>
          <a:p>
            <a:fld id="{0D5457EF-6C69-4023-8CBB-82234E752776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838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Times New Roman (Hebrew)" panose="02020603050405020304" pitchFamily="18" charset="0"/>
        <a:cs typeface="Times New Roman (Hebrew)" panose="02020603050405020304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Times New Roman (Hebrew)" panose="02020603050405020304" pitchFamily="18" charset="0"/>
        <a:cs typeface="Times New Roman (Hebrew)" panose="02020603050405020304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Times New Roman (Hebrew)" panose="02020603050405020304" pitchFamily="18" charset="0"/>
        <a:cs typeface="Times New Roman (Hebrew)" panose="02020603050405020304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Times New Roman (Hebrew)" panose="02020603050405020304" pitchFamily="18" charset="0"/>
        <a:cs typeface="Times New Roman (Hebrew)" panose="02020603050405020304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Times New Roman (Hebrew)" panose="02020603050405020304" pitchFamily="18" charset="0"/>
        <a:cs typeface="Times New Roman (Hebrew)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861635-AF45-4AA1-A9BF-4DDC2AE9D92B}" type="slidenum">
              <a:rPr lang="he-IL" altLang="en-US"/>
              <a:pPr/>
              <a:t>1</a:t>
            </a:fld>
            <a:endParaRPr lang="en-US" alt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32215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5177B8-F61B-44DC-BB2D-333998E627CB}" type="slidenum">
              <a:rPr lang="he-IL" altLang="en-US"/>
              <a:pPr/>
              <a:t>10</a:t>
            </a:fld>
            <a:endParaRPr lang="en-US" alt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012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F4DC84-4F1B-4B3B-B88A-A363761FA58F}" type="slidenum">
              <a:rPr lang="he-IL" altLang="en-US"/>
              <a:pPr/>
              <a:t>11</a:t>
            </a:fld>
            <a:endParaRPr lang="en-US" alt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796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EE6E4F-C123-4A59-941A-39E6DEBBD963}" type="slidenum">
              <a:rPr lang="he-IL" altLang="en-US"/>
              <a:pPr/>
              <a:t>12</a:t>
            </a:fld>
            <a:endParaRPr lang="en-US" alt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1067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B388C-79E2-445D-9DBA-19426095834D}" type="slidenum">
              <a:rPr lang="he-IL" altLang="en-US"/>
              <a:pPr/>
              <a:t>13</a:t>
            </a:fld>
            <a:endParaRPr lang="en-US" alt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020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A2A293-27FB-4B43-B9B2-A1E6076B7F05}" type="slidenum">
              <a:rPr lang="he-IL" altLang="en-US"/>
              <a:pPr/>
              <a:t>14</a:t>
            </a:fld>
            <a:endParaRPr lang="en-US" alt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9510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52EB80-27F4-4684-B3F7-A3CB2CD43FB5}" type="slidenum">
              <a:rPr lang="he-IL" altLang="en-US"/>
              <a:pPr/>
              <a:t>15</a:t>
            </a:fld>
            <a:endParaRPr lang="en-US" alt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2962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0BA90F-07CA-4E70-B90C-4E9CA49418A1}" type="slidenum">
              <a:rPr lang="he-IL" altLang="en-US"/>
              <a:pPr/>
              <a:t>16</a:t>
            </a:fld>
            <a:endParaRPr lang="en-US" alt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426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479C3-12DD-4378-AB5C-7FA13ACF001B}" type="slidenum">
              <a:rPr lang="he-IL" altLang="en-US"/>
              <a:pPr/>
              <a:t>2</a:t>
            </a:fld>
            <a:endParaRPr lang="en-US" alt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468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EC453-7E71-4585-9FE9-4D826E92949A}" type="slidenum">
              <a:rPr lang="he-IL" altLang="en-US"/>
              <a:pPr/>
              <a:t>3</a:t>
            </a:fld>
            <a:endParaRPr lang="en-US" alt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164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1FEF4-AD84-401E-BFEF-AD5E9A8A228A}" type="slidenum">
              <a:rPr lang="he-IL" altLang="en-US"/>
              <a:pPr/>
              <a:t>4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345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18291F-420A-4E2C-9CB8-C834BF497955}" type="slidenum">
              <a:rPr lang="he-IL" altLang="en-US"/>
              <a:pPr/>
              <a:t>5</a:t>
            </a:fld>
            <a:endParaRPr lang="en-US" alt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46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D560CF-5203-43A5-937F-38AFEA395586}" type="slidenum">
              <a:rPr lang="he-IL" altLang="en-US"/>
              <a:pPr/>
              <a:t>6</a:t>
            </a:fld>
            <a:endParaRPr lang="en-US" alt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6475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2AD26-DDA4-41AD-BA12-5C44A0C51D5C}" type="slidenum">
              <a:rPr lang="he-IL" altLang="en-US"/>
              <a:pPr/>
              <a:t>7</a:t>
            </a:fld>
            <a:endParaRPr lang="en-US" alt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819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616E1B-5C5E-407B-9589-E918CE5BD4C2}" type="slidenum">
              <a:rPr lang="he-IL" altLang="en-US"/>
              <a:pPr/>
              <a:t>8</a:t>
            </a:fld>
            <a:endParaRPr lang="en-US" alt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220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66C76-1F25-4BAC-B5F4-C58C2535A0CF}" type="slidenum">
              <a:rPr lang="he-IL" altLang="en-US"/>
              <a:pPr/>
              <a:t>9</a:t>
            </a:fld>
            <a:endParaRPr lang="en-US" alt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5103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3076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>
                  <a:gd name="T0" fmla="*/ 5272 w 5273"/>
                  <a:gd name="T1" fmla="*/ 0 h 1393"/>
                  <a:gd name="T2" fmla="*/ 0 w 5273"/>
                  <a:gd name="T3" fmla="*/ 0 h 1393"/>
                  <a:gd name="T4" fmla="*/ 0 w 5273"/>
                  <a:gd name="T5" fmla="*/ 1392 h 1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>
                  <a:gd name="T0" fmla="*/ 5272 w 5273"/>
                  <a:gd name="T1" fmla="*/ 0 h 1393"/>
                  <a:gd name="T2" fmla="*/ 5272 w 5273"/>
                  <a:gd name="T3" fmla="*/ 1392 h 1393"/>
                  <a:gd name="T4" fmla="*/ 0 w 5273"/>
                  <a:gd name="T5" fmla="*/ 1392 h 1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79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>
                  <a:gd name="T0" fmla="*/ 5280 w 5281"/>
                  <a:gd name="T1" fmla="*/ 0 h 97"/>
                  <a:gd name="T2" fmla="*/ 0 w 5281"/>
                  <a:gd name="T3" fmla="*/ 0 h 97"/>
                  <a:gd name="T4" fmla="*/ 0 w 5281"/>
                  <a:gd name="T5" fmla="*/ 96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>
                  <a:gd name="T0" fmla="*/ 5280 w 5281"/>
                  <a:gd name="T1" fmla="*/ 0 h 97"/>
                  <a:gd name="T2" fmla="*/ 5280 w 5281"/>
                  <a:gd name="T3" fmla="*/ 96 h 97"/>
                  <a:gd name="T4" fmla="*/ 0 w 5281"/>
                  <a:gd name="T5" fmla="*/ 96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83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3084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>
                  <a:gd name="T0" fmla="*/ 0 w 97"/>
                  <a:gd name="T1" fmla="*/ 1103 h 1104"/>
                  <a:gd name="T2" fmla="*/ 96 w 97"/>
                  <a:gd name="T3" fmla="*/ 1103 h 1104"/>
                  <a:gd name="T4" fmla="*/ 96 w 97"/>
                  <a:gd name="T5" fmla="*/ 0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>
                  <a:gd name="T0" fmla="*/ 0 w 97"/>
                  <a:gd name="T1" fmla="*/ 1103 h 1104"/>
                  <a:gd name="T2" fmla="*/ 0 w 97"/>
                  <a:gd name="T3" fmla="*/ 0 h 1104"/>
                  <a:gd name="T4" fmla="*/ 96 w 97"/>
                  <a:gd name="T5" fmla="*/ 0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he-IL" noProof="0" smtClean="0"/>
              <a:t>Click to edit Master 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he-IL" noProof="0" smtClean="0"/>
              <a:t>Click to edit Master subtitle style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0D64968-9B9A-4866-AEAA-50700A6B22A2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5D45BC1-1EA9-47AC-90A9-5726C9DF0E16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44159A-491B-4A20-8EEA-A3AF1ADD86E6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358D4-4EA0-4758-86FF-72E8E71ACB54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16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FF0C4-7D52-4B62-B096-393A79AF5588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6EFFE-C6B9-4FA8-8C5E-736680BD7FBF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675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9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A4F7148-EC72-40B6-BE8C-6E944C3B881A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30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D3B95C-1F27-4E7D-9B3E-CF7A700065D6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45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51F4BE-B619-44FC-8F6E-C541B06A0043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446DF-AB95-491C-99FE-AA641CF14869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71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9362DB-C864-4619-B468-7A2C9CA949BF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7F96F-952B-4750-BA1E-AE8EC4F83351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366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AED69B-3CA5-41AB-AFDA-320E2C3E3456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108AB-E203-4CEA-8912-F98EB0F4158D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59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AE0E10-AFE0-442C-865A-2E16AB4DE5B3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509F0-14AB-481B-BDB2-EA91F766F5E0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07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1A4B18-6CB8-425C-A155-B84A15793B68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1C9F2-6019-435C-9FC4-AC07C7272E8E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93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94788-E833-4F1D-B3FC-1C8F9B7781C3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4CEA0-7EB8-4096-A678-2DF9351ADFD3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6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7663A6-95A3-42AC-93AA-32A35D146D56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9D735-23E5-45AE-AF54-D6B1957FC2DF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40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E480AB-83FD-49BD-9430-CDA57B9CD9B8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21EE5-ABE9-4D19-A9D1-5A7A9A423CAA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83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81000" y="304800"/>
            <a:ext cx="8383588" cy="6022975"/>
            <a:chOff x="240" y="192"/>
            <a:chExt cx="5281" cy="3794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240" y="1008"/>
              <a:ext cx="5281" cy="2978"/>
              <a:chOff x="240" y="1008"/>
              <a:chExt cx="5281" cy="2978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245" y="1010"/>
                <a:ext cx="5269" cy="297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" name="Freeform 5"/>
              <p:cNvSpPr>
                <a:spLocks/>
              </p:cNvSpPr>
              <p:nvPr/>
            </p:nvSpPr>
            <p:spPr bwMode="auto">
              <a:xfrm>
                <a:off x="240" y="1008"/>
                <a:ext cx="5269" cy="2977"/>
              </a:xfrm>
              <a:custGeom>
                <a:avLst/>
                <a:gdLst>
                  <a:gd name="T0" fmla="*/ 5268 w 5269"/>
                  <a:gd name="T1" fmla="*/ 0 h 2977"/>
                  <a:gd name="T2" fmla="*/ 0 w 5269"/>
                  <a:gd name="T3" fmla="*/ 0 h 2977"/>
                  <a:gd name="T4" fmla="*/ 0 w 5269"/>
                  <a:gd name="T5" fmla="*/ 2976 h 29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0" y="0"/>
                    </a:lnTo>
                    <a:lnTo>
                      <a:pt x="0" y="297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" name="Freeform 6"/>
              <p:cNvSpPr>
                <a:spLocks/>
              </p:cNvSpPr>
              <p:nvPr/>
            </p:nvSpPr>
            <p:spPr bwMode="auto">
              <a:xfrm>
                <a:off x="252" y="1008"/>
                <a:ext cx="5269" cy="2977"/>
              </a:xfrm>
              <a:custGeom>
                <a:avLst/>
                <a:gdLst>
                  <a:gd name="T0" fmla="*/ 5268 w 5269"/>
                  <a:gd name="T1" fmla="*/ 0 h 2977"/>
                  <a:gd name="T2" fmla="*/ 5268 w 5269"/>
                  <a:gd name="T3" fmla="*/ 2976 h 2977"/>
                  <a:gd name="T4" fmla="*/ 0 w 5269"/>
                  <a:gd name="T5" fmla="*/ 2976 h 29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5268" y="2976"/>
                    </a:lnTo>
                    <a:lnTo>
                      <a:pt x="0" y="297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336" y="1103"/>
              <a:ext cx="97" cy="2785"/>
              <a:chOff x="336" y="1103"/>
              <a:chExt cx="97" cy="2785"/>
            </a:xfrm>
          </p:grpSpPr>
          <p:sp useBgFill="1"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336" y="1104"/>
                <a:ext cx="96" cy="2784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>
                  <a:gd name="T0" fmla="*/ 0 w 97"/>
                  <a:gd name="T1" fmla="*/ 2784 h 2785"/>
                  <a:gd name="T2" fmla="*/ 96 w 97"/>
                  <a:gd name="T3" fmla="*/ 2784 h 2785"/>
                  <a:gd name="T4" fmla="*/ 96 w 97"/>
                  <a:gd name="T5" fmla="*/ 0 h 2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96" y="2784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>
                  <a:gd name="T0" fmla="*/ 0 w 97"/>
                  <a:gd name="T1" fmla="*/ 2784 h 2785"/>
                  <a:gd name="T2" fmla="*/ 0 w 97"/>
                  <a:gd name="T3" fmla="*/ 0 h 2785"/>
                  <a:gd name="T4" fmla="*/ 96 w 97"/>
                  <a:gd name="T5" fmla="*/ 0 h 2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9" name="Group 11"/>
            <p:cNvGrpSpPr>
              <a:grpSpLocks/>
            </p:cNvGrpSpPr>
            <p:nvPr/>
          </p:nvGrpSpPr>
          <p:grpSpPr bwMode="auto">
            <a:xfrm>
              <a:off x="240" y="192"/>
              <a:ext cx="193" cy="721"/>
              <a:chOff x="240" y="192"/>
              <a:chExt cx="193" cy="721"/>
            </a:xfrm>
          </p:grpSpPr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240" y="192"/>
                <a:ext cx="192" cy="720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>
                  <a:gd name="T0" fmla="*/ 192 w 193"/>
                  <a:gd name="T1" fmla="*/ 0 h 721"/>
                  <a:gd name="T2" fmla="*/ 0 w 193"/>
                  <a:gd name="T3" fmla="*/ 0 h 721"/>
                  <a:gd name="T4" fmla="*/ 0 w 193"/>
                  <a:gd name="T5" fmla="*/ 720 h 7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0" y="0"/>
                    </a:lnTo>
                    <a:lnTo>
                      <a:pt x="0" y="72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>
                  <a:gd name="T0" fmla="*/ 192 w 193"/>
                  <a:gd name="T1" fmla="*/ 0 h 721"/>
                  <a:gd name="T2" fmla="*/ 192 w 193"/>
                  <a:gd name="T3" fmla="*/ 720 h 721"/>
                  <a:gd name="T4" fmla="*/ 0 w 193"/>
                  <a:gd name="T5" fmla="*/ 720 h 7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192" y="720"/>
                    </a:lnTo>
                    <a:lnTo>
                      <a:pt x="0" y="72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6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7EF751D8-FFEF-4022-94E8-6ACA491DD3CA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C1E89592-4C39-4AE0-9F4F-AA4F91DF3B61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Times New Roman (Hebrew)" panose="02020603050405020304" pitchFamily="18" charset="0"/>
          <a:cs typeface="Times New Roman (Hebrew)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Times New Roman (Hebrew)" panose="02020603050405020304" pitchFamily="18" charset="0"/>
          <a:cs typeface="Times New Roman (Hebrew)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Times New Roman (Hebrew)" panose="02020603050405020304" pitchFamily="18" charset="0"/>
          <a:cs typeface="Times New Roman (Hebrew)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Times New Roman (Hebrew)" panose="02020603050405020304" pitchFamily="18" charset="0"/>
          <a:cs typeface="Times New Roman (Hebrew)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Times New Roman (Hebrew)" panose="02020603050405020304" pitchFamily="18" charset="0"/>
          <a:cs typeface="Times New Roman (Hebrew)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Times New Roman (Hebrew)" panose="02020603050405020304" pitchFamily="18" charset="0"/>
          <a:cs typeface="Times New Roman (Hebrew)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Times New Roman (Hebrew)" panose="02020603050405020304" pitchFamily="18" charset="0"/>
          <a:cs typeface="Times New Roman (Hebrew)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Times New Roman (Hebrew)" panose="02020603050405020304" pitchFamily="18" charset="0"/>
          <a:cs typeface="Times New Roman (Hebrew)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0FDBC23D-3FA4-4773-B029-D63960CDA796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B9F801CE-8EF4-4FDD-9524-144EE89F1D5D}" type="slidenum">
              <a:rPr lang="he-IL" altLang="en-US"/>
              <a:pPr/>
              <a:t>1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b="1" i="1" dirty="0" smtClean="0">
                <a:solidFill>
                  <a:srgbClr val="0000FF"/>
                </a:solidFill>
              </a:rPr>
              <a:t>‘</a:t>
            </a:r>
            <a:r>
              <a:rPr lang="en-US" altLang="en-US" b="1" i="1" dirty="0" err="1" smtClean="0">
                <a:solidFill>
                  <a:srgbClr val="0000FF"/>
                </a:solidFill>
              </a:rPr>
              <a:t>Verdeelsleutel</a:t>
            </a:r>
            <a:r>
              <a:rPr lang="en-US" altLang="en-US" b="1" i="1" dirty="0" smtClean="0">
                <a:solidFill>
                  <a:srgbClr val="0000FF"/>
                </a:solidFill>
              </a:rPr>
              <a:t>  </a:t>
            </a:r>
            <a:r>
              <a:rPr lang="en-US" altLang="en-US" b="1" i="1" dirty="0" err="1" smtClean="0">
                <a:solidFill>
                  <a:srgbClr val="0000FF"/>
                </a:solidFill>
              </a:rPr>
              <a:t>individuele</a:t>
            </a:r>
            <a:r>
              <a:rPr lang="en-US" altLang="en-US" b="1" i="1" smtClean="0">
                <a:solidFill>
                  <a:srgbClr val="0000FF"/>
                </a:solidFill>
              </a:rPr>
              <a:t> Maror-gelden</a:t>
            </a:r>
            <a:r>
              <a:rPr lang="en-US" altLang="en-US" b="1" i="1" dirty="0">
                <a:solidFill>
                  <a:srgbClr val="0000FF"/>
                </a:solidFill>
              </a:rPr>
              <a:t>’</a:t>
            </a:r>
            <a:endParaRPr lang="en-US" altLang="he-IL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he-IL" sz="2800"/>
              <a:t>Platform Israel, 30 oktober 2000</a:t>
            </a:r>
          </a:p>
          <a:p>
            <a:r>
              <a:rPr lang="en-US" altLang="he-IL" sz="2800"/>
              <a:t>Philip Staal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3B16-7BCD-4DDA-8AF0-93E10BD208A7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6E6B-3331-4585-9CC3-F181AB34E654}" type="slidenum">
              <a:rPr lang="he-IL" altLang="en-US"/>
              <a:pPr/>
              <a:t>10</a:t>
            </a:fld>
            <a:endParaRPr lang="en-US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err="1">
                <a:solidFill>
                  <a:srgbClr val="0000FF"/>
                </a:solidFill>
              </a:rPr>
              <a:t>Aantal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te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verdelen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porties</a:t>
            </a:r>
            <a:endParaRPr lang="en-US" altLang="he-IL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752600"/>
            <a:ext cx="7711008" cy="4114800"/>
          </a:xfrm>
        </p:spPr>
        <p:txBody>
          <a:bodyPr/>
          <a:lstStyle/>
          <a:p>
            <a:pPr>
              <a:buClr>
                <a:srgbClr val="996633"/>
              </a:buClr>
              <a:buFont typeface="Monotype Sorts" pitchFamily="2" charset="2"/>
              <a:buNone/>
            </a:pPr>
            <a:r>
              <a:rPr lang="en-US" altLang="he-IL" sz="2800" dirty="0" err="1" smtClean="0"/>
              <a:t>Aantal</a:t>
            </a:r>
            <a:r>
              <a:rPr lang="en-US" altLang="he-IL" sz="2800" dirty="0" smtClean="0"/>
              <a:t> </a:t>
            </a:r>
            <a:r>
              <a:rPr lang="en-US" altLang="he-IL" sz="2800" dirty="0" err="1"/>
              <a:t>oorspronkelijke</a:t>
            </a:r>
            <a:r>
              <a:rPr lang="en-US" altLang="he-IL" sz="2800" dirty="0"/>
              <a:t> </a:t>
            </a:r>
            <a:r>
              <a:rPr lang="en-US" altLang="he-IL" sz="2800" dirty="0" err="1" smtClean="0"/>
              <a:t>rechthebbenden</a:t>
            </a:r>
            <a:r>
              <a:rPr lang="en-US" altLang="he-IL" sz="2800" dirty="0" smtClean="0"/>
              <a:t> </a:t>
            </a:r>
            <a:r>
              <a:rPr lang="en-US" altLang="he-IL" sz="2800" dirty="0" err="1" smtClean="0"/>
              <a:t>verminderd</a:t>
            </a:r>
            <a:r>
              <a:rPr lang="en-US" altLang="he-IL" sz="2800" dirty="0"/>
              <a:t> </a:t>
            </a:r>
            <a:endParaRPr lang="en-US" altLang="he-IL" sz="2800" dirty="0" smtClean="0"/>
          </a:p>
          <a:p>
            <a:pPr>
              <a:buClr>
                <a:srgbClr val="996633"/>
              </a:buClr>
              <a:buFont typeface="Monotype Sorts" pitchFamily="2" charset="2"/>
              <a:buNone/>
            </a:pPr>
            <a:r>
              <a:rPr lang="en-US" altLang="he-IL" sz="2800" dirty="0" smtClean="0"/>
              <a:t>met</a:t>
            </a:r>
            <a:r>
              <a:rPr lang="en-US" altLang="he-IL" sz="2800" dirty="0"/>
              <a:t>:</a:t>
            </a:r>
          </a:p>
          <a:p>
            <a:pPr>
              <a:buClr>
                <a:srgbClr val="996633"/>
              </a:buClr>
            </a:pPr>
            <a:r>
              <a:rPr lang="en-US" altLang="he-IL" sz="2800" dirty="0" err="1"/>
              <a:t>na</a:t>
            </a:r>
            <a:r>
              <a:rPr lang="en-US" altLang="he-IL" sz="2800" dirty="0"/>
              <a:t> 8 </a:t>
            </a:r>
            <a:r>
              <a:rPr lang="en-US" altLang="he-IL" sz="2800" dirty="0" err="1"/>
              <a:t>mei</a:t>
            </a:r>
            <a:r>
              <a:rPr lang="en-US" altLang="he-IL" sz="2800" dirty="0"/>
              <a:t> 1945 </a:t>
            </a:r>
            <a:r>
              <a:rPr lang="en-US" altLang="he-IL" sz="2800" dirty="0" err="1"/>
              <a:t>overleden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rechthebbenden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zonder</a:t>
            </a:r>
            <a:r>
              <a:rPr lang="en-US" altLang="he-IL" sz="2800" dirty="0"/>
              <a:t> </a:t>
            </a:r>
            <a:r>
              <a:rPr lang="en-US" altLang="he-IL" sz="2800" dirty="0" err="1"/>
              <a:t>levende</a:t>
            </a:r>
            <a:r>
              <a:rPr lang="en-US" altLang="he-IL" sz="2800" dirty="0"/>
              <a:t> </a:t>
            </a:r>
            <a:r>
              <a:rPr lang="en-US" altLang="he-IL" sz="2800" dirty="0" err="1"/>
              <a:t>kinderen</a:t>
            </a:r>
            <a:r>
              <a:rPr lang="en-US" altLang="he-IL" sz="2800" dirty="0"/>
              <a:t>/partner;</a:t>
            </a:r>
          </a:p>
          <a:p>
            <a:pPr>
              <a:buClr>
                <a:srgbClr val="996633"/>
              </a:buClr>
            </a:pPr>
            <a:r>
              <a:rPr lang="en-US" altLang="he-IL" sz="2800" dirty="0" err="1"/>
              <a:t>na</a:t>
            </a:r>
            <a:r>
              <a:rPr lang="en-US" altLang="he-IL" sz="2800" dirty="0"/>
              <a:t> 8 </a:t>
            </a:r>
            <a:r>
              <a:rPr lang="en-US" altLang="he-IL" sz="2800" dirty="0" err="1"/>
              <a:t>mei</a:t>
            </a:r>
            <a:r>
              <a:rPr lang="en-US" altLang="he-IL" sz="2800" dirty="0"/>
              <a:t> 1945 </a:t>
            </a:r>
            <a:r>
              <a:rPr lang="en-US" altLang="he-IL" sz="2800" dirty="0" err="1"/>
              <a:t>overleden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rechthebbenden</a:t>
            </a:r>
            <a:r>
              <a:rPr lang="en-US" altLang="he-IL" sz="2800" dirty="0"/>
              <a:t> met </a:t>
            </a:r>
            <a:r>
              <a:rPr lang="en-US" altLang="he-IL" sz="2800" dirty="0" err="1"/>
              <a:t>levende</a:t>
            </a:r>
            <a:r>
              <a:rPr lang="en-US" altLang="he-IL" sz="2800" dirty="0"/>
              <a:t> </a:t>
            </a:r>
            <a:r>
              <a:rPr lang="en-US" altLang="he-IL" sz="2800" dirty="0" err="1"/>
              <a:t>kinderen</a:t>
            </a:r>
            <a:r>
              <a:rPr lang="en-US" altLang="he-IL" sz="2800" dirty="0"/>
              <a:t>/partner die </a:t>
            </a:r>
            <a:r>
              <a:rPr lang="en-US" altLang="he-IL" sz="2800" dirty="0" err="1"/>
              <a:t>zelf</a:t>
            </a:r>
            <a:r>
              <a:rPr lang="en-US" altLang="he-IL" sz="2800" dirty="0"/>
              <a:t> </a:t>
            </a:r>
            <a:r>
              <a:rPr lang="en-US" altLang="he-IL" sz="2800" dirty="0" err="1"/>
              <a:t>ook</a:t>
            </a:r>
            <a:r>
              <a:rPr lang="en-US" altLang="he-IL" sz="2800" dirty="0"/>
              <a:t> </a:t>
            </a:r>
            <a:r>
              <a:rPr lang="en-US" altLang="he-IL" sz="2800" dirty="0" err="1"/>
              <a:t>rechthebbend</a:t>
            </a:r>
            <a:r>
              <a:rPr lang="en-US" altLang="he-IL" sz="2800" dirty="0"/>
              <a:t> </a:t>
            </a:r>
            <a:r>
              <a:rPr lang="en-US" altLang="he-IL" sz="2800" dirty="0" err="1"/>
              <a:t>zijn</a:t>
            </a:r>
            <a:r>
              <a:rPr lang="en-US" altLang="he-IL" sz="2800" dirty="0"/>
              <a:t>;</a:t>
            </a:r>
          </a:p>
          <a:p>
            <a:pPr>
              <a:buClr>
                <a:srgbClr val="996633"/>
              </a:buClr>
            </a:pPr>
            <a:r>
              <a:rPr lang="en-US" altLang="he-IL" sz="2800" dirty="0"/>
              <a:t>50% van het </a:t>
            </a:r>
            <a:r>
              <a:rPr lang="en-US" altLang="he-IL" sz="2800" dirty="0" err="1"/>
              <a:t>aantal</a:t>
            </a:r>
            <a:r>
              <a:rPr lang="en-US" altLang="he-IL" sz="2800" dirty="0"/>
              <a:t> </a:t>
            </a:r>
            <a:r>
              <a:rPr lang="en-US" altLang="he-IL" sz="2800" dirty="0" err="1"/>
              <a:t>overleden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rechthebbenden</a:t>
            </a:r>
            <a:r>
              <a:rPr lang="en-US" altLang="he-IL" sz="2800" dirty="0"/>
              <a:t> met </a:t>
            </a:r>
            <a:r>
              <a:rPr lang="en-US" altLang="he-IL" sz="2800" dirty="0" err="1"/>
              <a:t>precies</a:t>
            </a:r>
            <a:r>
              <a:rPr lang="en-US" altLang="he-IL" sz="2800" dirty="0"/>
              <a:t> 1 kind-</a:t>
            </a:r>
            <a:r>
              <a:rPr lang="en-US" altLang="he-IL" sz="2800" dirty="0" err="1"/>
              <a:t>plaatsvervanger</a:t>
            </a:r>
            <a:r>
              <a:rPr lang="en-US" altLang="he-IL" sz="2800" dirty="0"/>
              <a:t> </a:t>
            </a:r>
            <a:r>
              <a:rPr lang="en-US" altLang="he-IL" sz="2800" dirty="0" err="1"/>
              <a:t>uit</a:t>
            </a:r>
            <a:r>
              <a:rPr lang="en-US" altLang="he-IL" sz="2800" dirty="0"/>
              <a:t> </a:t>
            </a:r>
            <a:r>
              <a:rPr lang="en-US" altLang="he-IL" sz="2800" dirty="0" err="1"/>
              <a:t>een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huwelijk</a:t>
            </a:r>
            <a:r>
              <a:rPr lang="en-US" altLang="he-IL" sz="2800" dirty="0"/>
              <a:t> met </a:t>
            </a:r>
            <a:r>
              <a:rPr lang="en-US" altLang="he-IL" sz="2800" dirty="0" err="1"/>
              <a:t>een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eveneens</a:t>
            </a:r>
            <a:r>
              <a:rPr lang="en-US" altLang="he-IL" sz="2800" dirty="0"/>
              <a:t> </a:t>
            </a:r>
            <a:r>
              <a:rPr lang="en-US" altLang="he-IL" sz="2800" dirty="0" err="1"/>
              <a:t>overleden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rechthebbende</a:t>
            </a:r>
            <a:r>
              <a:rPr lang="en-US" altLang="he-IL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637A-0247-44DE-88C2-7F2C713FACBE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DCEC-844F-4DB8-AC09-D96367F430E0}" type="slidenum">
              <a:rPr lang="he-IL" altLang="en-US"/>
              <a:pPr/>
              <a:t>11</a:t>
            </a:fld>
            <a:endParaRPr lang="en-US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he-IL" b="1" dirty="0" err="1">
                <a:solidFill>
                  <a:srgbClr val="0000FF"/>
                </a:solidFill>
              </a:rPr>
              <a:t>Resultaat</a:t>
            </a:r>
            <a:r>
              <a:rPr lang="en-US" altLang="he-IL" b="1" dirty="0">
                <a:solidFill>
                  <a:srgbClr val="0000FF"/>
                </a:solidFill>
              </a:rPr>
              <a:t> </a:t>
            </a:r>
            <a:r>
              <a:rPr lang="en-US" altLang="he-IL" b="1" dirty="0" err="1">
                <a:solidFill>
                  <a:srgbClr val="0000FF"/>
                </a:solidFill>
              </a:rPr>
              <a:t>Verdelingscriteria</a:t>
            </a:r>
            <a:r>
              <a:rPr lang="en-US" altLang="he-IL" b="1" dirty="0">
                <a:solidFill>
                  <a:srgbClr val="0000FF"/>
                </a:solidFill>
              </a:rPr>
              <a:t/>
            </a:r>
            <a:br>
              <a:rPr lang="en-US" altLang="he-IL" b="1" dirty="0">
                <a:solidFill>
                  <a:srgbClr val="0000FF"/>
                </a:solidFill>
              </a:rPr>
            </a:br>
            <a:r>
              <a:rPr lang="en-US" altLang="he-IL" sz="2800" b="1" dirty="0" err="1">
                <a:solidFill>
                  <a:srgbClr val="0000FF"/>
                </a:solidFill>
              </a:rPr>
              <a:t>Populatie</a:t>
            </a:r>
            <a:r>
              <a:rPr lang="en-US" altLang="he-IL" sz="2800" b="1" dirty="0">
                <a:solidFill>
                  <a:srgbClr val="0000FF"/>
                </a:solidFill>
              </a:rPr>
              <a:t> in ‘41 </a:t>
            </a:r>
            <a:r>
              <a:rPr lang="en-US" altLang="he-IL" sz="2800" b="1" dirty="0" err="1">
                <a:solidFill>
                  <a:srgbClr val="0000FF"/>
                </a:solidFill>
              </a:rPr>
              <a:t>en</a:t>
            </a:r>
            <a:r>
              <a:rPr lang="en-US" altLang="he-IL" sz="2800" b="1" dirty="0">
                <a:solidFill>
                  <a:srgbClr val="0000FF"/>
                </a:solidFill>
              </a:rPr>
              <a:t> ‘45 </a:t>
            </a:r>
            <a:r>
              <a:rPr lang="en-US" altLang="he-IL" sz="2800" b="1" dirty="0" err="1">
                <a:solidFill>
                  <a:srgbClr val="0000FF"/>
                </a:solidFill>
              </a:rPr>
              <a:t>en</a:t>
            </a:r>
            <a:r>
              <a:rPr lang="en-US" altLang="he-IL" sz="2800" b="1" dirty="0">
                <a:solidFill>
                  <a:srgbClr val="0000FF"/>
                </a:solidFill>
              </a:rPr>
              <a:t> </a:t>
            </a:r>
            <a:r>
              <a:rPr lang="en-US" altLang="he-IL" sz="2800" b="1" dirty="0" err="1">
                <a:solidFill>
                  <a:srgbClr val="0000FF"/>
                </a:solidFill>
              </a:rPr>
              <a:t>aantal</a:t>
            </a:r>
            <a:r>
              <a:rPr lang="en-US" altLang="he-IL" sz="2800" b="1" dirty="0">
                <a:solidFill>
                  <a:srgbClr val="0000FF"/>
                </a:solidFill>
              </a:rPr>
              <a:t> </a:t>
            </a:r>
            <a:r>
              <a:rPr lang="en-US" altLang="he-IL" sz="2800" b="1" dirty="0" err="1">
                <a:solidFill>
                  <a:srgbClr val="0000FF"/>
                </a:solidFill>
              </a:rPr>
              <a:t>porties</a:t>
            </a:r>
            <a:r>
              <a:rPr lang="en-US" altLang="he-IL" sz="2800" b="1" dirty="0">
                <a:solidFill>
                  <a:srgbClr val="0000FF"/>
                </a:solidFill>
              </a:rPr>
              <a:t> in 2000</a:t>
            </a:r>
            <a:endParaRPr lang="en-US" altLang="he-IL" dirty="0"/>
          </a:p>
        </p:txBody>
      </p:sp>
      <p:graphicFrame>
        <p:nvGraphicFramePr>
          <p:cNvPr id="23555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839788" y="1793875"/>
          <a:ext cx="7751762" cy="393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Document" r:id="rId5" imgW="7759080" imgH="3943440" progId="Word.Document.8">
                  <p:embed/>
                </p:oleObj>
              </mc:Choice>
              <mc:Fallback>
                <p:oleObj name="Document" r:id="rId5" imgW="7759080" imgH="394344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1793875"/>
                        <a:ext cx="7751762" cy="3938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F424-CB93-45C7-A11D-1E60D52F4D7B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30BA-A220-4802-A418-6AEA682FAE96}" type="slidenum">
              <a:rPr lang="he-IL" altLang="en-US"/>
              <a:pPr/>
              <a:t>12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err="1">
                <a:solidFill>
                  <a:srgbClr val="0000FF"/>
                </a:solidFill>
              </a:rPr>
              <a:t>Conclusie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Verdelingscriteria</a:t>
            </a:r>
            <a:r>
              <a:rPr lang="en-US" altLang="en-US" b="1" dirty="0">
                <a:solidFill>
                  <a:srgbClr val="0000FF"/>
                </a:solidFill>
              </a:rPr>
              <a:t> - 1</a:t>
            </a:r>
            <a:br>
              <a:rPr lang="en-US" altLang="en-US" b="1" dirty="0">
                <a:solidFill>
                  <a:srgbClr val="0000FF"/>
                </a:solidFill>
              </a:rPr>
            </a:br>
            <a:r>
              <a:rPr lang="en-US" altLang="en-US" sz="2800" b="1" dirty="0">
                <a:solidFill>
                  <a:srgbClr val="0000FF"/>
                </a:solidFill>
              </a:rPr>
              <a:t>NIDI rapport </a:t>
            </a:r>
            <a:r>
              <a:rPr lang="en-US" altLang="en-US" sz="2800" b="1" dirty="0" err="1">
                <a:solidFill>
                  <a:srgbClr val="0000FF"/>
                </a:solidFill>
              </a:rPr>
              <a:t>blz</a:t>
            </a:r>
            <a:r>
              <a:rPr lang="en-US" altLang="en-US" sz="2800" b="1" dirty="0">
                <a:solidFill>
                  <a:srgbClr val="0000FF"/>
                </a:solidFill>
              </a:rPr>
              <a:t>. 26</a:t>
            </a:r>
            <a:endParaRPr lang="en-US" altLang="he-IL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996633"/>
              </a:buClr>
            </a:pPr>
            <a:r>
              <a:rPr lang="en-US" altLang="he-IL" sz="2800"/>
              <a:t>Circa 45% van de porties gaat naar de groep die maar voor circa 2% beroofd is. </a:t>
            </a:r>
          </a:p>
          <a:p>
            <a:pPr>
              <a:buClr>
                <a:srgbClr val="996633"/>
              </a:buClr>
            </a:pPr>
            <a:r>
              <a:rPr lang="en-US" altLang="he-IL" sz="2800"/>
              <a:t>De half-joden maakten in 1945 slechts 30% uit van de populatie.</a:t>
            </a:r>
          </a:p>
          <a:p>
            <a:pPr>
              <a:buClr>
                <a:srgbClr val="996633"/>
              </a:buClr>
            </a:pPr>
            <a:r>
              <a:rPr lang="en-US" altLang="he-IL" sz="2800"/>
              <a:t>Circa 45% van de porties gaat naar half-joden, terwijl zij slechts zo’n 10% in 1941 en 30% in 1945 van de populatie uitmaakten.</a:t>
            </a:r>
          </a:p>
          <a:p>
            <a:pPr>
              <a:buClr>
                <a:srgbClr val="CC3300"/>
              </a:buClr>
            </a:pPr>
            <a:r>
              <a:rPr lang="en-US" altLang="he-IL" sz="2800"/>
              <a:t>De half-joden zouden, op basis van roof, maximaal 0,6% van de porties moeten krijgen.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2D08-EE40-4E01-9DBE-CB8C7449A8C0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1694-9B86-4874-970D-B34F7CD204BA}" type="slidenum">
              <a:rPr lang="he-IL" altLang="en-US"/>
              <a:pPr/>
              <a:t>13</a:t>
            </a:fld>
            <a:endParaRPr lang="en-US" alt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err="1">
                <a:solidFill>
                  <a:srgbClr val="0000FF"/>
                </a:solidFill>
              </a:rPr>
              <a:t>Conclusie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Verdelingscriteria</a:t>
            </a:r>
            <a:r>
              <a:rPr lang="en-US" altLang="en-US" b="1" dirty="0">
                <a:solidFill>
                  <a:srgbClr val="0000FF"/>
                </a:solidFill>
              </a:rPr>
              <a:t> - 2</a:t>
            </a:r>
            <a:br>
              <a:rPr lang="en-US" altLang="en-US" b="1" dirty="0">
                <a:solidFill>
                  <a:srgbClr val="0000FF"/>
                </a:solidFill>
              </a:rPr>
            </a:br>
            <a:r>
              <a:rPr lang="en-US" altLang="en-US" sz="2800" b="1" dirty="0">
                <a:solidFill>
                  <a:srgbClr val="0000FF"/>
                </a:solidFill>
              </a:rPr>
              <a:t>NIDI rapport </a:t>
            </a:r>
            <a:r>
              <a:rPr lang="en-US" altLang="en-US" sz="2800" b="1" dirty="0" err="1">
                <a:solidFill>
                  <a:srgbClr val="0000FF"/>
                </a:solidFill>
              </a:rPr>
              <a:t>blz</a:t>
            </a:r>
            <a:r>
              <a:rPr lang="en-US" altLang="en-US" sz="2800" b="1" dirty="0">
                <a:solidFill>
                  <a:srgbClr val="0000FF"/>
                </a:solidFill>
              </a:rPr>
              <a:t>. 26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996633"/>
              </a:buClr>
              <a:buFont typeface="Monotype Sorts" pitchFamily="2" charset="2"/>
              <a:buNone/>
            </a:pPr>
            <a:r>
              <a:rPr lang="en-US" altLang="he-IL" sz="2800"/>
              <a:t>De belangrijkste redenen waarom toch circa 45% van de porties naar de half-joden gaat zijn:</a:t>
            </a:r>
          </a:p>
          <a:p>
            <a:pPr>
              <a:buClr>
                <a:srgbClr val="996633"/>
              </a:buClr>
            </a:pPr>
            <a:r>
              <a:rPr lang="en-US" altLang="he-IL" sz="2800"/>
              <a:t>verdeling niet op basis van roof maar populatie;</a:t>
            </a:r>
          </a:p>
          <a:p>
            <a:pPr>
              <a:buClr>
                <a:srgbClr val="996633"/>
              </a:buClr>
            </a:pPr>
            <a:r>
              <a:rPr lang="en-US" altLang="he-IL" sz="2800"/>
              <a:t>maximaal 1 portie per persoon - rechthebbenden tellen niet mee als plaatsvervangers;</a:t>
            </a:r>
          </a:p>
          <a:p>
            <a:pPr>
              <a:buClr>
                <a:srgbClr val="996633"/>
              </a:buClr>
            </a:pPr>
            <a:r>
              <a:rPr lang="en-US" altLang="he-IL" sz="2800"/>
              <a:t>deze ‘deelporties’ komen ten gunste van de plaatsvervangers (tweede generatie);</a:t>
            </a:r>
          </a:p>
          <a:p>
            <a:pPr>
              <a:buClr>
                <a:srgbClr val="996633"/>
              </a:buClr>
            </a:pPr>
            <a:r>
              <a:rPr lang="en-US" altLang="he-IL" sz="2800"/>
              <a:t>dit doet zich in sterke mate voor onder de vol-joden, maar niet onder de half-joden.</a:t>
            </a: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0DCF-9589-4EA4-B000-C963437946C7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5336-764F-4129-B52E-82A3B6C37026}" type="slidenum">
              <a:rPr lang="he-IL" altLang="en-US"/>
              <a:pPr/>
              <a:t>14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he-IL" b="1" dirty="0" err="1">
                <a:solidFill>
                  <a:srgbClr val="0000FF"/>
                </a:solidFill>
              </a:rPr>
              <a:t>Voorstel</a:t>
            </a:r>
            <a:r>
              <a:rPr lang="en-US" altLang="he-IL" b="1" dirty="0">
                <a:solidFill>
                  <a:srgbClr val="0000FF"/>
                </a:solidFill>
              </a:rPr>
              <a:t> Platform Israel</a:t>
            </a:r>
            <a:br>
              <a:rPr lang="en-US" altLang="he-IL" b="1" dirty="0">
                <a:solidFill>
                  <a:srgbClr val="0000FF"/>
                </a:solidFill>
              </a:rPr>
            </a:br>
            <a:r>
              <a:rPr lang="en-US" altLang="he-IL" sz="2800" b="1" dirty="0" err="1">
                <a:solidFill>
                  <a:srgbClr val="0000FF"/>
                </a:solidFill>
              </a:rPr>
              <a:t>Aan</a:t>
            </a:r>
            <a:r>
              <a:rPr lang="en-US" altLang="he-IL" sz="2800" b="1" dirty="0">
                <a:solidFill>
                  <a:srgbClr val="0000FF"/>
                </a:solidFill>
              </a:rPr>
              <a:t> </a:t>
            </a:r>
            <a:r>
              <a:rPr lang="en-US" altLang="he-IL" sz="2800" b="1" dirty="0" err="1">
                <a:solidFill>
                  <a:srgbClr val="0000FF"/>
                </a:solidFill>
              </a:rPr>
              <a:t>te</a:t>
            </a:r>
            <a:r>
              <a:rPr lang="en-US" altLang="he-IL" sz="2800" b="1" dirty="0">
                <a:solidFill>
                  <a:srgbClr val="0000FF"/>
                </a:solidFill>
              </a:rPr>
              <a:t> </a:t>
            </a:r>
            <a:r>
              <a:rPr lang="en-US" altLang="he-IL" sz="2800" b="1" dirty="0" err="1">
                <a:solidFill>
                  <a:srgbClr val="0000FF"/>
                </a:solidFill>
              </a:rPr>
              <a:t>brengen</a:t>
            </a:r>
            <a:r>
              <a:rPr lang="en-US" altLang="he-IL" sz="2800" b="1" dirty="0">
                <a:solidFill>
                  <a:srgbClr val="0000FF"/>
                </a:solidFill>
              </a:rPr>
              <a:t> </a:t>
            </a:r>
            <a:r>
              <a:rPr lang="en-US" altLang="he-IL" sz="2800" b="1" dirty="0" err="1">
                <a:solidFill>
                  <a:srgbClr val="0000FF"/>
                </a:solidFill>
              </a:rPr>
              <a:t>wijzigingen</a:t>
            </a:r>
            <a:endParaRPr lang="en-US" altLang="he-IL" b="1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848600" cy="4495800"/>
          </a:xfrm>
        </p:spPr>
        <p:txBody>
          <a:bodyPr/>
          <a:lstStyle/>
          <a:p>
            <a:pPr>
              <a:buClr>
                <a:schemeClr val="tx1"/>
              </a:buClr>
              <a:buSzPct val="90000"/>
              <a:buFont typeface="Monotype Sorts" pitchFamily="2" charset="2"/>
              <a:buChar char="¬"/>
            </a:pPr>
            <a:r>
              <a:rPr lang="en-US" altLang="he-IL" sz="2800" dirty="0" err="1"/>
              <a:t>Verdeling</a:t>
            </a:r>
            <a:r>
              <a:rPr lang="en-US" altLang="he-IL" sz="2800" dirty="0"/>
              <a:t> op basis van roof </a:t>
            </a:r>
            <a:r>
              <a:rPr lang="en-US" altLang="he-IL" sz="2800" dirty="0" err="1"/>
              <a:t>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niet</a:t>
            </a:r>
            <a:r>
              <a:rPr lang="en-US" altLang="he-IL" sz="2800" dirty="0"/>
              <a:t> op basis van </a:t>
            </a:r>
            <a:r>
              <a:rPr lang="en-US" altLang="he-IL" sz="2800" dirty="0" err="1"/>
              <a:t>populatie</a:t>
            </a:r>
            <a:r>
              <a:rPr lang="en-US" altLang="he-IL" sz="2800" dirty="0"/>
              <a:t>.</a:t>
            </a:r>
          </a:p>
          <a:p>
            <a:pPr>
              <a:buClr>
                <a:schemeClr val="tx1"/>
              </a:buClr>
              <a:buSzPct val="90000"/>
              <a:buFont typeface="Monotype Sorts" pitchFamily="2" charset="2"/>
              <a:buChar char="­"/>
            </a:pPr>
            <a:r>
              <a:rPr lang="en-US" altLang="he-IL" sz="2800" dirty="0"/>
              <a:t>Het </a:t>
            </a:r>
            <a:r>
              <a:rPr lang="en-US" altLang="he-IL" sz="2800" dirty="0" err="1"/>
              <a:t>aantal</a:t>
            </a:r>
            <a:r>
              <a:rPr lang="en-US" altLang="he-IL" sz="2800" dirty="0"/>
              <a:t> </a:t>
            </a:r>
            <a:r>
              <a:rPr lang="en-US" altLang="he-IL" sz="2800" dirty="0" err="1"/>
              <a:t>porties</a:t>
            </a:r>
            <a:r>
              <a:rPr lang="en-US" altLang="he-IL" sz="2800" dirty="0"/>
              <a:t> per </a:t>
            </a:r>
            <a:r>
              <a:rPr lang="en-US" altLang="he-IL" sz="2800" dirty="0" err="1"/>
              <a:t>persoon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zal</a:t>
            </a:r>
            <a:r>
              <a:rPr lang="en-US" altLang="he-IL" sz="2800" dirty="0"/>
              <a:t> </a:t>
            </a:r>
            <a:r>
              <a:rPr lang="en-US" altLang="he-IL" sz="2800" dirty="0" err="1"/>
              <a:t>niet</a:t>
            </a:r>
            <a:r>
              <a:rPr lang="en-US" altLang="he-IL" sz="2800" dirty="0"/>
              <a:t> </a:t>
            </a:r>
            <a:r>
              <a:rPr lang="en-US" altLang="he-IL" sz="2800" dirty="0" err="1"/>
              <a:t>beperkt</a:t>
            </a:r>
            <a:r>
              <a:rPr lang="en-US" altLang="he-IL" sz="2800" dirty="0"/>
              <a:t> </a:t>
            </a:r>
            <a:r>
              <a:rPr lang="en-US" altLang="he-IL" sz="2800" dirty="0" err="1"/>
              <a:t>worden</a:t>
            </a:r>
            <a:r>
              <a:rPr lang="en-US" altLang="he-IL" sz="2800" dirty="0"/>
              <a:t> tot 1.</a:t>
            </a:r>
          </a:p>
          <a:p>
            <a:pPr>
              <a:buClr>
                <a:schemeClr val="tx1"/>
              </a:buClr>
              <a:buSzPct val="90000"/>
              <a:buFont typeface="Monotype Sorts" pitchFamily="2" charset="2"/>
              <a:buChar char="®"/>
            </a:pPr>
            <a:r>
              <a:rPr lang="en-US" altLang="he-IL" sz="2800" dirty="0" err="1"/>
              <a:t>Een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ieder</a:t>
            </a:r>
            <a:r>
              <a:rPr lang="en-US" altLang="he-IL" sz="2800" dirty="0"/>
              <a:t> </a:t>
            </a:r>
            <a:r>
              <a:rPr lang="en-US" altLang="he-IL" sz="2800" dirty="0" err="1"/>
              <a:t>zal</a:t>
            </a:r>
            <a:r>
              <a:rPr lang="en-US" altLang="he-IL" sz="2800" dirty="0"/>
              <a:t> het </a:t>
            </a:r>
            <a:r>
              <a:rPr lang="en-US" altLang="he-IL" sz="2800" dirty="0" err="1"/>
              <a:t>aantal</a:t>
            </a:r>
            <a:r>
              <a:rPr lang="en-US" altLang="he-IL" sz="2800" dirty="0"/>
              <a:t> </a:t>
            </a:r>
            <a:r>
              <a:rPr lang="en-US" altLang="he-IL" sz="2800" dirty="0" err="1"/>
              <a:t>porties</a:t>
            </a:r>
            <a:r>
              <a:rPr lang="en-US" altLang="he-IL" sz="2800" dirty="0"/>
              <a:t> </a:t>
            </a:r>
            <a:r>
              <a:rPr lang="en-US" altLang="he-IL" sz="2800" dirty="0" err="1"/>
              <a:t>krijgen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waar</a:t>
            </a:r>
            <a:r>
              <a:rPr lang="en-US" altLang="he-IL" sz="2800" dirty="0"/>
              <a:t> </a:t>
            </a:r>
            <a:r>
              <a:rPr lang="en-US" altLang="he-IL" sz="2800" dirty="0" err="1"/>
              <a:t>hij</a:t>
            </a:r>
            <a:r>
              <a:rPr lang="en-US" altLang="he-IL" sz="2800" dirty="0"/>
              <a:t>/</a:t>
            </a:r>
            <a:r>
              <a:rPr lang="en-US" altLang="he-IL" sz="2800" dirty="0" err="1"/>
              <a:t>zij</a:t>
            </a:r>
            <a:r>
              <a:rPr lang="en-US" altLang="he-IL" sz="2800" dirty="0"/>
              <a:t> </a:t>
            </a:r>
            <a:r>
              <a:rPr lang="en-US" altLang="he-IL" sz="2800" dirty="0" err="1"/>
              <a:t>recht</a:t>
            </a:r>
            <a:r>
              <a:rPr lang="en-US" altLang="he-IL" sz="2800" dirty="0"/>
              <a:t> op </a:t>
            </a:r>
            <a:r>
              <a:rPr lang="en-US" altLang="he-IL" sz="2800" dirty="0" err="1"/>
              <a:t>heeft</a:t>
            </a:r>
            <a:r>
              <a:rPr lang="en-US" altLang="he-IL" sz="2800" dirty="0"/>
              <a:t>, </a:t>
            </a:r>
            <a:r>
              <a:rPr lang="en-US" altLang="he-IL" sz="2800" dirty="0" err="1"/>
              <a:t>als</a:t>
            </a:r>
            <a:r>
              <a:rPr lang="en-US" altLang="he-IL" sz="2800" dirty="0"/>
              <a:t> </a:t>
            </a:r>
            <a:r>
              <a:rPr lang="en-US" altLang="he-IL" sz="2800" dirty="0" err="1"/>
              <a:t>rechthebbende</a:t>
            </a:r>
            <a:r>
              <a:rPr lang="en-US" altLang="he-IL" sz="2800" dirty="0"/>
              <a:t> </a:t>
            </a:r>
            <a:r>
              <a:rPr lang="en-US" altLang="he-IL" sz="2800" dirty="0" err="1"/>
              <a:t>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als</a:t>
            </a:r>
            <a:r>
              <a:rPr lang="en-US" altLang="he-IL" sz="2800" dirty="0"/>
              <a:t> </a:t>
            </a:r>
            <a:r>
              <a:rPr lang="en-US" altLang="he-IL" sz="2800" dirty="0" err="1"/>
              <a:t>plaatsvervanger</a:t>
            </a:r>
            <a:r>
              <a:rPr lang="en-US" altLang="he-IL" sz="2800" dirty="0"/>
              <a:t> (erven).</a:t>
            </a:r>
          </a:p>
          <a:p>
            <a:pPr>
              <a:buClr>
                <a:schemeClr val="tx1"/>
              </a:buClr>
              <a:buSzPct val="90000"/>
              <a:buFont typeface="Monotype Sorts" pitchFamily="2" charset="2"/>
              <a:buChar char="¯"/>
            </a:pPr>
            <a:r>
              <a:rPr lang="en-US" altLang="he-IL" sz="2800" dirty="0" err="1"/>
              <a:t>Een</a:t>
            </a:r>
            <a:r>
              <a:rPr lang="en-US" altLang="he-IL" sz="2800" dirty="0"/>
              <a:t> nu in </a:t>
            </a:r>
            <a:r>
              <a:rPr lang="en-US" altLang="he-IL" sz="2800" dirty="0" err="1"/>
              <a:t>leven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zijnde</a:t>
            </a:r>
            <a:r>
              <a:rPr lang="en-US" altLang="he-IL" sz="2800" dirty="0"/>
              <a:t> </a:t>
            </a:r>
            <a:r>
              <a:rPr lang="en-US" altLang="he-IL" sz="2800" dirty="0" err="1"/>
              <a:t>rechthebbende</a:t>
            </a:r>
            <a:r>
              <a:rPr lang="en-US" altLang="he-IL" sz="2800" dirty="0"/>
              <a:t> </a:t>
            </a:r>
            <a:r>
              <a:rPr lang="en-US" altLang="he-IL" sz="2800" dirty="0" err="1"/>
              <a:t>krijgt</a:t>
            </a:r>
            <a:r>
              <a:rPr lang="en-US" altLang="he-IL" sz="2800" dirty="0"/>
              <a:t> </a:t>
            </a:r>
            <a:r>
              <a:rPr lang="en-US" altLang="he-IL" sz="2800" dirty="0" err="1"/>
              <a:t>ook</a:t>
            </a:r>
            <a:r>
              <a:rPr lang="en-US" altLang="he-IL" sz="2800" dirty="0"/>
              <a:t> </a:t>
            </a:r>
            <a:r>
              <a:rPr lang="en-US" altLang="he-IL" sz="2800" dirty="0" err="1"/>
              <a:t>een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uitkering</a:t>
            </a:r>
            <a:r>
              <a:rPr lang="en-US" altLang="he-IL" sz="2800" dirty="0"/>
              <a:t> </a:t>
            </a:r>
            <a:r>
              <a:rPr lang="en-US" altLang="he-IL" sz="2800" dirty="0" err="1"/>
              <a:t>als</a:t>
            </a:r>
            <a:r>
              <a:rPr lang="en-US" altLang="he-IL" sz="2800" dirty="0"/>
              <a:t> </a:t>
            </a:r>
            <a:r>
              <a:rPr lang="en-US" altLang="he-IL" sz="2800" dirty="0" err="1"/>
              <a:t>plaatsvervanger</a:t>
            </a:r>
            <a:r>
              <a:rPr lang="en-US" altLang="he-IL" sz="2800" dirty="0"/>
              <a:t>, </a:t>
            </a:r>
            <a:r>
              <a:rPr lang="en-US" altLang="he-IL" sz="2800" dirty="0" err="1"/>
              <a:t>voor</a:t>
            </a:r>
            <a:r>
              <a:rPr lang="en-US" altLang="he-IL" sz="2800" dirty="0"/>
              <a:t> zo </a:t>
            </a:r>
            <a:r>
              <a:rPr lang="en-US" altLang="he-IL" sz="2800" dirty="0" err="1"/>
              <a:t>ver</a:t>
            </a:r>
            <a:r>
              <a:rPr lang="en-US" altLang="he-IL" sz="2800" dirty="0"/>
              <a:t> </a:t>
            </a:r>
            <a:r>
              <a:rPr lang="en-US" altLang="he-IL" sz="2800" dirty="0" err="1"/>
              <a:t>zijn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ouder</a:t>
            </a:r>
            <a:r>
              <a:rPr lang="en-US" altLang="he-IL" sz="2800" dirty="0"/>
              <a:t>(s) </a:t>
            </a:r>
            <a:r>
              <a:rPr lang="en-US" altLang="he-IL" sz="2800" dirty="0" err="1"/>
              <a:t>vermoord</a:t>
            </a:r>
            <a:r>
              <a:rPr lang="en-US" altLang="he-IL" sz="2800" dirty="0"/>
              <a:t> </a:t>
            </a:r>
            <a:r>
              <a:rPr lang="en-US" altLang="he-IL" sz="2800" dirty="0" err="1"/>
              <a:t>zijn</a:t>
            </a:r>
            <a:r>
              <a:rPr lang="en-US" altLang="he-IL" sz="2800" dirty="0"/>
              <a:t> in de </a:t>
            </a:r>
            <a:r>
              <a:rPr lang="en-US" altLang="he-IL" sz="2800" dirty="0" err="1"/>
              <a:t>jaren</a:t>
            </a:r>
            <a:r>
              <a:rPr lang="en-US" altLang="he-IL" sz="2800" dirty="0"/>
              <a:t> 1940-1945.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4B7B-20B4-47ED-BC44-24BD9E77C9FC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5A90-A91F-4782-A098-0F3B5284AC2B}" type="slidenum">
              <a:rPr lang="he-IL" altLang="en-US"/>
              <a:pPr/>
              <a:t>15</a:t>
            </a:fld>
            <a:endParaRPr lang="en-US" alt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he-IL" b="1" dirty="0" err="1">
                <a:solidFill>
                  <a:srgbClr val="0000FF"/>
                </a:solidFill>
              </a:rPr>
              <a:t>Gevolgen</a:t>
            </a:r>
            <a:r>
              <a:rPr lang="en-US" altLang="he-IL" b="1" dirty="0">
                <a:solidFill>
                  <a:srgbClr val="0000FF"/>
                </a:solidFill>
              </a:rPr>
              <a:t> </a:t>
            </a:r>
            <a:r>
              <a:rPr lang="en-US" altLang="he-IL" b="1" dirty="0" err="1">
                <a:solidFill>
                  <a:srgbClr val="0000FF"/>
                </a:solidFill>
              </a:rPr>
              <a:t>Voorstel</a:t>
            </a:r>
            <a:r>
              <a:rPr lang="en-US" altLang="he-IL" b="1" dirty="0">
                <a:solidFill>
                  <a:srgbClr val="0000FF"/>
                </a:solidFill>
              </a:rPr>
              <a:t> Platform - 1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996633"/>
              </a:buClr>
            </a:pPr>
            <a:r>
              <a:rPr lang="en-US" altLang="he-IL" sz="2800" dirty="0" err="1"/>
              <a:t>aanpassing</a:t>
            </a:r>
            <a:r>
              <a:rPr lang="en-US" altLang="he-IL" sz="2800" dirty="0"/>
              <a:t> </a:t>
            </a:r>
            <a:r>
              <a:rPr lang="en-US" altLang="he-IL" sz="2800" dirty="0" err="1"/>
              <a:t>verdelingscriteria</a:t>
            </a:r>
            <a:r>
              <a:rPr lang="en-US" altLang="he-IL" sz="2800" dirty="0"/>
              <a:t>;</a:t>
            </a:r>
          </a:p>
          <a:p>
            <a:pPr>
              <a:buClr>
                <a:srgbClr val="996633"/>
              </a:buClr>
            </a:pPr>
            <a:r>
              <a:rPr lang="en-US" altLang="he-IL" sz="2800" dirty="0" err="1"/>
              <a:t>aantal</a:t>
            </a:r>
            <a:r>
              <a:rPr lang="en-US" altLang="he-IL" sz="2800" dirty="0"/>
              <a:t> </a:t>
            </a:r>
            <a:r>
              <a:rPr lang="en-US" altLang="he-IL" sz="2800" dirty="0" err="1"/>
              <a:t>porties</a:t>
            </a:r>
            <a:r>
              <a:rPr lang="en-US" altLang="he-IL" sz="2800" dirty="0"/>
              <a:t> </a:t>
            </a:r>
            <a:r>
              <a:rPr lang="en-US" altLang="he-IL" sz="2800" dirty="0" err="1"/>
              <a:t>neemt</a:t>
            </a:r>
            <a:r>
              <a:rPr lang="en-US" altLang="he-IL" sz="2800" dirty="0"/>
              <a:t> toe met het </a:t>
            </a:r>
            <a:r>
              <a:rPr lang="en-US" altLang="he-IL" sz="2800" dirty="0" err="1"/>
              <a:t>aantal</a:t>
            </a:r>
            <a:r>
              <a:rPr lang="en-US" altLang="he-IL" sz="2800" dirty="0"/>
              <a:t> </a:t>
            </a:r>
            <a:r>
              <a:rPr lang="en-US" altLang="he-IL" sz="2800" dirty="0" err="1"/>
              <a:t>vermoorde</a:t>
            </a:r>
            <a:r>
              <a:rPr lang="en-US" altLang="he-IL" sz="2800" dirty="0"/>
              <a:t> </a:t>
            </a:r>
            <a:r>
              <a:rPr lang="en-US" altLang="he-IL" sz="2800" dirty="0" err="1"/>
              <a:t>ouders</a:t>
            </a:r>
            <a:r>
              <a:rPr lang="en-US" altLang="he-IL" sz="2800" dirty="0"/>
              <a:t> van nu nog in </a:t>
            </a:r>
            <a:r>
              <a:rPr lang="en-US" altLang="he-IL" sz="2800" dirty="0" err="1"/>
              <a:t>leven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zijnde</a:t>
            </a:r>
            <a:r>
              <a:rPr lang="en-US" altLang="he-IL" sz="2800" dirty="0"/>
              <a:t> </a:t>
            </a:r>
            <a:r>
              <a:rPr lang="en-US" altLang="he-IL" sz="2800" dirty="0" err="1"/>
              <a:t>rechthebbenden</a:t>
            </a:r>
            <a:r>
              <a:rPr lang="en-US" altLang="he-IL" sz="2800" dirty="0"/>
              <a:t> minus het </a:t>
            </a:r>
            <a:r>
              <a:rPr lang="en-US" altLang="he-IL" sz="2800" dirty="0" err="1"/>
              <a:t>aantal</a:t>
            </a:r>
            <a:r>
              <a:rPr lang="en-US" altLang="he-IL" sz="2800" dirty="0"/>
              <a:t> </a:t>
            </a:r>
            <a:r>
              <a:rPr lang="en-US" altLang="he-IL" sz="2800" dirty="0" err="1"/>
              <a:t>porties</a:t>
            </a:r>
            <a:r>
              <a:rPr lang="en-US" altLang="he-IL" sz="2800" dirty="0"/>
              <a:t> van de </a:t>
            </a:r>
            <a:r>
              <a:rPr lang="en-US" altLang="he-IL" sz="2800" dirty="0" err="1"/>
              <a:t>niet</a:t>
            </a:r>
            <a:r>
              <a:rPr lang="en-US" altLang="he-IL" sz="2800" dirty="0"/>
              <a:t> </a:t>
            </a:r>
            <a:r>
              <a:rPr lang="en-US" altLang="he-IL" sz="2800" dirty="0" err="1"/>
              <a:t>beroofden</a:t>
            </a:r>
            <a:r>
              <a:rPr lang="en-US" altLang="he-IL" sz="2800" dirty="0"/>
              <a:t>;</a:t>
            </a:r>
          </a:p>
          <a:p>
            <a:pPr>
              <a:buClr>
                <a:srgbClr val="996633"/>
              </a:buClr>
            </a:pPr>
            <a:r>
              <a:rPr lang="en-US" altLang="he-IL" sz="2800" dirty="0" err="1"/>
              <a:t>goedkeuring</a:t>
            </a:r>
            <a:r>
              <a:rPr lang="en-US" altLang="he-IL" sz="2800" dirty="0"/>
              <a:t> minister van </a:t>
            </a:r>
            <a:r>
              <a:rPr lang="en-US" altLang="he-IL" sz="2800" dirty="0" err="1"/>
              <a:t>financien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vereist</a:t>
            </a:r>
            <a:r>
              <a:rPr lang="en-US" altLang="he-IL" sz="2800" dirty="0"/>
              <a:t>;</a:t>
            </a:r>
          </a:p>
          <a:p>
            <a:pPr>
              <a:buClr>
                <a:srgbClr val="996633"/>
              </a:buClr>
            </a:pPr>
            <a:r>
              <a:rPr lang="en-US" altLang="he-IL" sz="2800" dirty="0" err="1"/>
              <a:t>goedkeuring</a:t>
            </a:r>
            <a:r>
              <a:rPr lang="en-US" altLang="he-IL" sz="2800" dirty="0"/>
              <a:t> 2e Kamer - ‘</a:t>
            </a:r>
            <a:r>
              <a:rPr lang="en-US" altLang="he-IL" sz="2800" dirty="0" err="1"/>
              <a:t>voorhangen</a:t>
            </a:r>
            <a:r>
              <a:rPr lang="en-US" altLang="he-IL" sz="2800" dirty="0"/>
              <a:t>’;</a:t>
            </a:r>
          </a:p>
          <a:p>
            <a:pPr>
              <a:buClr>
                <a:srgbClr val="996633"/>
              </a:buClr>
            </a:pPr>
            <a:r>
              <a:rPr lang="en-US" altLang="he-IL" sz="2800" dirty="0" err="1"/>
              <a:t>vertraging</a:t>
            </a:r>
            <a:r>
              <a:rPr lang="en-US" altLang="he-IL" sz="2800" dirty="0"/>
              <a:t> van 1 tot 2 </a:t>
            </a:r>
            <a:r>
              <a:rPr lang="en-US" altLang="he-IL" sz="2800" dirty="0" err="1"/>
              <a:t>maanden</a:t>
            </a:r>
            <a:r>
              <a:rPr lang="en-US" altLang="he-IL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F475-A588-4967-BF79-9903F24A33EA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BAC2-DF15-4A1C-AEA7-B4139459985B}" type="slidenum">
              <a:rPr lang="he-IL" altLang="en-US"/>
              <a:pPr/>
              <a:t>16</a:t>
            </a:fld>
            <a:endParaRPr lang="en-US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04664"/>
            <a:ext cx="7916416" cy="1104900"/>
          </a:xfrm>
        </p:spPr>
        <p:txBody>
          <a:bodyPr/>
          <a:lstStyle/>
          <a:p>
            <a:pPr algn="ctr"/>
            <a:r>
              <a:rPr lang="en-US" altLang="he-IL" b="1" dirty="0" err="1">
                <a:solidFill>
                  <a:srgbClr val="0000FF"/>
                </a:solidFill>
              </a:rPr>
              <a:t>Gevolgen</a:t>
            </a:r>
            <a:r>
              <a:rPr lang="en-US" altLang="he-IL" b="1" dirty="0">
                <a:solidFill>
                  <a:srgbClr val="0000FF"/>
                </a:solidFill>
              </a:rPr>
              <a:t> </a:t>
            </a:r>
            <a:r>
              <a:rPr lang="en-US" altLang="he-IL" b="1" dirty="0" err="1">
                <a:solidFill>
                  <a:srgbClr val="0000FF"/>
                </a:solidFill>
              </a:rPr>
              <a:t>Voorstel</a:t>
            </a:r>
            <a:r>
              <a:rPr lang="en-US" altLang="he-IL" b="1" dirty="0">
                <a:solidFill>
                  <a:srgbClr val="0000FF"/>
                </a:solidFill>
              </a:rPr>
              <a:t> Platform - 2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848600" cy="4495800"/>
          </a:xfrm>
        </p:spPr>
        <p:txBody>
          <a:bodyPr/>
          <a:lstStyle/>
          <a:p>
            <a:pPr>
              <a:buClr>
                <a:srgbClr val="996633"/>
              </a:buClr>
            </a:pPr>
            <a:r>
              <a:rPr lang="en-US" altLang="he-IL" sz="2800" dirty="0" err="1"/>
              <a:t>verdeling</a:t>
            </a:r>
            <a:r>
              <a:rPr lang="en-US" altLang="he-IL" sz="2800" dirty="0"/>
              <a:t> op basis van roof - het </a:t>
            </a:r>
            <a:r>
              <a:rPr lang="en-US" altLang="he-IL" sz="2800" dirty="0" err="1"/>
              <a:t>te</a:t>
            </a:r>
            <a:r>
              <a:rPr lang="en-US" altLang="he-IL" sz="2800" dirty="0"/>
              <a:t> </a:t>
            </a:r>
            <a:r>
              <a:rPr lang="en-US" altLang="he-IL" sz="2800" dirty="0" err="1"/>
              <a:t>verdelen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bedrag</a:t>
            </a:r>
            <a:r>
              <a:rPr lang="en-US" altLang="he-IL" sz="2800" dirty="0"/>
              <a:t> is </a:t>
            </a:r>
            <a:r>
              <a:rPr lang="en-US" altLang="he-IL" sz="2800" dirty="0" err="1"/>
              <a:t>immers</a:t>
            </a:r>
            <a:r>
              <a:rPr lang="en-US" altLang="he-IL" sz="2800" dirty="0"/>
              <a:t> </a:t>
            </a:r>
            <a:r>
              <a:rPr lang="en-US" altLang="he-IL" sz="2800" dirty="0" err="1"/>
              <a:t>restitutie</a:t>
            </a:r>
            <a:r>
              <a:rPr lang="en-US" altLang="he-IL" sz="2800" dirty="0"/>
              <a:t> van </a:t>
            </a:r>
            <a:r>
              <a:rPr lang="en-US" altLang="he-IL" sz="2800" dirty="0" err="1"/>
              <a:t>geroofd</a:t>
            </a:r>
            <a:r>
              <a:rPr lang="en-US" altLang="he-IL" sz="2800" dirty="0"/>
              <a:t> geld;</a:t>
            </a:r>
          </a:p>
          <a:p>
            <a:pPr>
              <a:buClr>
                <a:srgbClr val="996633"/>
              </a:buClr>
            </a:pPr>
            <a:r>
              <a:rPr lang="en-US" altLang="he-IL" sz="2800" dirty="0"/>
              <a:t>de </a:t>
            </a:r>
            <a:r>
              <a:rPr lang="en-US" altLang="he-IL" sz="2800" dirty="0" err="1"/>
              <a:t>erfenis</a:t>
            </a:r>
            <a:r>
              <a:rPr lang="en-US" altLang="he-IL" sz="2800" dirty="0"/>
              <a:t> van </a:t>
            </a:r>
            <a:r>
              <a:rPr lang="en-US" altLang="he-IL" sz="2800" dirty="0" err="1"/>
              <a:t>een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overleden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rechthebbende</a:t>
            </a:r>
            <a:r>
              <a:rPr lang="en-US" altLang="he-IL" sz="2800" dirty="0"/>
              <a:t> </a:t>
            </a:r>
            <a:r>
              <a:rPr lang="en-US" altLang="he-IL" sz="2800" dirty="0" err="1"/>
              <a:t>wordt</a:t>
            </a:r>
            <a:r>
              <a:rPr lang="en-US" altLang="he-IL" sz="2800" dirty="0"/>
              <a:t> </a:t>
            </a:r>
            <a:r>
              <a:rPr lang="en-US" altLang="he-IL" sz="2800" dirty="0" err="1"/>
              <a:t>verdeeld</a:t>
            </a:r>
            <a:r>
              <a:rPr lang="en-US" altLang="he-IL" sz="2800" dirty="0"/>
              <a:t> </a:t>
            </a:r>
            <a:r>
              <a:rPr lang="en-US" altLang="he-IL" sz="2800" dirty="0" err="1"/>
              <a:t>onder</a:t>
            </a:r>
            <a:r>
              <a:rPr lang="en-US" altLang="he-IL" sz="2800" dirty="0"/>
              <a:t> </a:t>
            </a:r>
            <a:r>
              <a:rPr lang="en-US" altLang="he-IL" sz="2800" dirty="0" err="1"/>
              <a:t>alle</a:t>
            </a:r>
            <a:r>
              <a:rPr lang="en-US" altLang="he-IL" sz="2800" dirty="0"/>
              <a:t> </a:t>
            </a:r>
            <a:r>
              <a:rPr lang="en-US" altLang="he-IL" sz="2800" dirty="0" err="1"/>
              <a:t>kinderen</a:t>
            </a:r>
            <a:r>
              <a:rPr lang="en-US" altLang="he-IL" sz="2800" dirty="0"/>
              <a:t>/partners </a:t>
            </a:r>
            <a:r>
              <a:rPr lang="en-US" altLang="he-IL" sz="2800" dirty="0" err="1"/>
              <a:t>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niet</a:t>
            </a:r>
            <a:r>
              <a:rPr lang="en-US" altLang="he-IL" sz="2800" dirty="0"/>
              <a:t> </a:t>
            </a:r>
            <a:r>
              <a:rPr lang="en-US" altLang="he-IL" sz="2800" dirty="0" err="1"/>
              <a:t>alleen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onder</a:t>
            </a:r>
            <a:r>
              <a:rPr lang="en-US" altLang="he-IL" sz="2800" dirty="0"/>
              <a:t> de </a:t>
            </a:r>
            <a:r>
              <a:rPr lang="en-US" altLang="he-IL" sz="2800" u="sng" dirty="0" err="1"/>
              <a:t>niet</a:t>
            </a:r>
            <a:r>
              <a:rPr lang="en-US" altLang="he-IL" sz="2800" dirty="0"/>
              <a:t> </a:t>
            </a:r>
            <a:r>
              <a:rPr lang="en-US" altLang="he-IL" sz="2800" dirty="0" err="1"/>
              <a:t>rechthebbende</a:t>
            </a:r>
            <a:r>
              <a:rPr lang="en-US" altLang="he-IL" sz="2800" dirty="0"/>
              <a:t> </a:t>
            </a:r>
            <a:r>
              <a:rPr lang="en-US" altLang="he-IL" sz="2800" dirty="0" err="1"/>
              <a:t>kinderen</a:t>
            </a:r>
            <a:r>
              <a:rPr lang="en-US" altLang="he-IL" sz="2800" dirty="0"/>
              <a:t>/partners;</a:t>
            </a:r>
          </a:p>
          <a:p>
            <a:pPr>
              <a:buClr>
                <a:srgbClr val="996633"/>
              </a:buClr>
            </a:pPr>
            <a:r>
              <a:rPr lang="en-US" altLang="he-IL" sz="2800" dirty="0"/>
              <a:t>het </a:t>
            </a:r>
            <a:r>
              <a:rPr lang="en-US" altLang="he-IL" sz="2800" dirty="0" err="1"/>
              <a:t>aantal</a:t>
            </a:r>
            <a:r>
              <a:rPr lang="en-US" altLang="he-IL" sz="2800" dirty="0"/>
              <a:t> </a:t>
            </a:r>
            <a:r>
              <a:rPr lang="en-US" altLang="he-IL" sz="2800" dirty="0" err="1"/>
              <a:t>porties</a:t>
            </a:r>
            <a:r>
              <a:rPr lang="en-US" altLang="he-IL" sz="2800" dirty="0"/>
              <a:t> </a:t>
            </a:r>
            <a:r>
              <a:rPr lang="en-US" altLang="he-IL" sz="2800" dirty="0" err="1"/>
              <a:t>dat</a:t>
            </a:r>
            <a:r>
              <a:rPr lang="en-US" altLang="he-IL" sz="2800" dirty="0"/>
              <a:t> </a:t>
            </a:r>
            <a:r>
              <a:rPr lang="en-US" altLang="he-IL" sz="2800" dirty="0" err="1"/>
              <a:t>toevalt</a:t>
            </a:r>
            <a:r>
              <a:rPr lang="en-US" altLang="he-IL" sz="2800" dirty="0"/>
              <a:t> </a:t>
            </a:r>
            <a:r>
              <a:rPr lang="en-US" altLang="he-IL" sz="2800" dirty="0" err="1"/>
              <a:t>aan</a:t>
            </a:r>
            <a:r>
              <a:rPr lang="en-US" altLang="he-IL" sz="2800" dirty="0"/>
              <a:t> half-</a:t>
            </a:r>
            <a:r>
              <a:rPr lang="en-US" altLang="he-IL" sz="2800" dirty="0" err="1"/>
              <a:t>joden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vol-joden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ligt</a:t>
            </a:r>
            <a:r>
              <a:rPr lang="en-US" altLang="he-IL" sz="2800" dirty="0"/>
              <a:t> </a:t>
            </a:r>
            <a:r>
              <a:rPr lang="en-US" altLang="he-IL" sz="2800" dirty="0" err="1"/>
              <a:t>ergens</a:t>
            </a:r>
            <a:r>
              <a:rPr lang="en-US" altLang="he-IL" sz="2800" dirty="0"/>
              <a:t> </a:t>
            </a:r>
            <a:r>
              <a:rPr lang="en-US" altLang="he-IL" sz="2800" dirty="0" err="1"/>
              <a:t>tussen</a:t>
            </a:r>
            <a:r>
              <a:rPr lang="en-US" altLang="he-IL" sz="2800" dirty="0"/>
              <a:t>  de </a:t>
            </a:r>
            <a:r>
              <a:rPr lang="en-US" altLang="he-IL" sz="2800" dirty="0" err="1"/>
              <a:t>cijfers</a:t>
            </a:r>
            <a:r>
              <a:rPr lang="en-US" altLang="he-IL" sz="2800" dirty="0"/>
              <a:t> van 1941-1945, met </a:t>
            </a:r>
            <a:r>
              <a:rPr lang="en-US" altLang="he-IL" sz="2800" dirty="0" err="1"/>
              <a:t>correctie</a:t>
            </a:r>
            <a:r>
              <a:rPr lang="en-US" altLang="he-IL" sz="2800" dirty="0"/>
              <a:t> </a:t>
            </a:r>
            <a:r>
              <a:rPr lang="en-US" altLang="he-IL" sz="2800" dirty="0" err="1"/>
              <a:t>voor</a:t>
            </a:r>
            <a:r>
              <a:rPr lang="en-US" altLang="he-IL" sz="2800" dirty="0"/>
              <a:t> de </a:t>
            </a:r>
            <a:r>
              <a:rPr lang="en-US" altLang="he-IL" sz="2800" dirty="0" err="1"/>
              <a:t>niet</a:t>
            </a:r>
            <a:r>
              <a:rPr lang="en-US" altLang="he-IL" sz="2800" dirty="0"/>
              <a:t> </a:t>
            </a:r>
            <a:r>
              <a:rPr lang="en-US" altLang="he-IL" sz="2800" dirty="0" err="1"/>
              <a:t>beroofde</a:t>
            </a:r>
            <a:r>
              <a:rPr lang="en-US" altLang="he-IL" sz="2800" dirty="0"/>
              <a:t> </a:t>
            </a:r>
            <a:r>
              <a:rPr lang="en-US" altLang="he-IL" sz="2800" dirty="0" err="1"/>
              <a:t>populatie</a:t>
            </a:r>
            <a:r>
              <a:rPr lang="en-US" altLang="he-IL" sz="2800" dirty="0"/>
              <a:t>;</a:t>
            </a:r>
          </a:p>
          <a:p>
            <a:pPr>
              <a:buClr>
                <a:srgbClr val="996633"/>
              </a:buClr>
            </a:pPr>
            <a:r>
              <a:rPr lang="en-US" altLang="he-IL" sz="2800" dirty="0" err="1"/>
              <a:t>beter</a:t>
            </a:r>
            <a:r>
              <a:rPr lang="en-US" altLang="he-IL" sz="2800" dirty="0"/>
              <a:t> </a:t>
            </a:r>
            <a:r>
              <a:rPr lang="en-US" altLang="he-IL" sz="2800" dirty="0" err="1"/>
              <a:t>verantwoord</a:t>
            </a:r>
            <a:r>
              <a:rPr lang="en-US" altLang="he-IL" sz="2800" dirty="0"/>
              <a:t> </a:t>
            </a:r>
            <a:r>
              <a:rPr lang="en-US" altLang="he-IL" sz="2800" dirty="0" err="1"/>
              <a:t>voor</a:t>
            </a:r>
            <a:r>
              <a:rPr lang="en-US" altLang="he-IL" sz="2800" dirty="0"/>
              <a:t> </a:t>
            </a:r>
            <a:r>
              <a:rPr lang="en-US" altLang="he-IL" sz="2800" dirty="0" err="1"/>
              <a:t>ons</a:t>
            </a:r>
            <a:r>
              <a:rPr lang="en-US" altLang="he-IL" sz="2800" dirty="0"/>
              <a:t>, </a:t>
            </a:r>
            <a:r>
              <a:rPr lang="en-US" altLang="he-IL" sz="2800" dirty="0" err="1"/>
              <a:t>achterban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historie</a:t>
            </a:r>
            <a:r>
              <a:rPr lang="en-US" altLang="he-IL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7B8-DA6C-4EFA-8BD9-D9DBF0E7BFDF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A015-90D1-436D-B80E-B62CD4E6A534}" type="slidenum">
              <a:rPr lang="he-IL" altLang="en-US"/>
              <a:pPr/>
              <a:t>2</a:t>
            </a:fld>
            <a:endParaRPr lang="en-US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b="1">
                <a:solidFill>
                  <a:srgbClr val="0000FF"/>
                </a:solidFill>
              </a:rPr>
              <a:t>WO II Tegoeden - Restitutie</a:t>
            </a:r>
            <a:endParaRPr lang="en-US" altLang="he-IL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996633"/>
              </a:buClr>
              <a:buFont typeface="Monotype Sorts" pitchFamily="2" charset="2"/>
              <a:buNone/>
            </a:pPr>
            <a:r>
              <a:rPr lang="en-US" altLang="he-IL" sz="2800" b="1"/>
              <a:t>Het te verdelen geld betreft restitutie wegens:</a:t>
            </a:r>
            <a:endParaRPr lang="en-US" altLang="he-IL" sz="2800"/>
          </a:p>
          <a:p>
            <a:pPr>
              <a:buClr>
                <a:srgbClr val="996633"/>
              </a:buClr>
            </a:pPr>
            <a:r>
              <a:rPr lang="en-US" altLang="he-IL" sz="2800"/>
              <a:t>de onrechtvaardige naoorlogse Nederlandse wetgeving;</a:t>
            </a:r>
          </a:p>
          <a:p>
            <a:pPr>
              <a:buClr>
                <a:srgbClr val="996633"/>
              </a:buClr>
            </a:pPr>
            <a:r>
              <a:rPr lang="en-US" altLang="he-IL" sz="2800"/>
              <a:t>wetgeving die geen rekening hield met het feit dat de joden, in tegenstelling tot andere groeperingen in de samenleving, tijdens de oorlogsjaren systematisch beroofd zijn en daarna vermoord</a:t>
            </a:r>
            <a:r>
              <a:rPr lang="en-US" altLang="he-IL"/>
              <a:t>.</a:t>
            </a:r>
          </a:p>
          <a:p>
            <a:pPr>
              <a:buClr>
                <a:srgbClr val="CC3300"/>
              </a:buClr>
            </a:pPr>
            <a:r>
              <a:rPr lang="en-US" altLang="he-IL" sz="2800"/>
              <a:t>Het te verdelen bedrag moet dan ook ten goede komen aan de beroofden en/of de nabestaanden.</a:t>
            </a:r>
            <a:endParaRPr lang="en-US" alt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319C-321A-4DAC-B318-838F125EF88A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9910-E2CD-4BFC-9244-F97242B9FD87}" type="slidenum">
              <a:rPr lang="he-IL" altLang="en-US"/>
              <a:pPr/>
              <a:t>3</a:t>
            </a:fld>
            <a:endParaRPr lang="en-US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he-IL" b="1" dirty="0">
                <a:solidFill>
                  <a:srgbClr val="0000FF"/>
                </a:solidFill>
              </a:rPr>
              <a:t>Roof </a:t>
            </a:r>
            <a:r>
              <a:rPr lang="en-US" altLang="he-IL" b="1" dirty="0" err="1">
                <a:solidFill>
                  <a:srgbClr val="0000FF"/>
                </a:solidFill>
              </a:rPr>
              <a:t>tijdens</a:t>
            </a:r>
            <a:r>
              <a:rPr lang="en-US" altLang="he-IL" b="1" dirty="0">
                <a:solidFill>
                  <a:srgbClr val="0000FF"/>
                </a:solidFill>
              </a:rPr>
              <a:t> de </a:t>
            </a:r>
            <a:r>
              <a:rPr lang="en-US" altLang="he-IL" b="1" dirty="0" err="1">
                <a:solidFill>
                  <a:srgbClr val="0000FF"/>
                </a:solidFill>
              </a:rPr>
              <a:t>oorlogsjaren</a:t>
            </a:r>
            <a:endParaRPr lang="en-US" altLang="he-IL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996633"/>
              </a:buClr>
            </a:pPr>
            <a:r>
              <a:rPr lang="en-US" altLang="he-IL" sz="2800" dirty="0"/>
              <a:t>De </a:t>
            </a:r>
            <a:r>
              <a:rPr lang="en-US" altLang="he-IL" sz="2800" dirty="0" err="1"/>
              <a:t>joden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werden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systematisch</a:t>
            </a:r>
            <a:r>
              <a:rPr lang="en-US" altLang="he-IL" sz="2800" dirty="0"/>
              <a:t> </a:t>
            </a:r>
            <a:r>
              <a:rPr lang="en-US" altLang="he-IL" sz="2800" dirty="0" err="1"/>
              <a:t>beroofd</a:t>
            </a:r>
            <a:r>
              <a:rPr lang="en-US" altLang="he-IL" sz="2800" dirty="0"/>
              <a:t> </a:t>
            </a:r>
            <a:r>
              <a:rPr lang="en-US" altLang="he-IL" sz="2800" dirty="0" err="1"/>
              <a:t>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daarna</a:t>
            </a:r>
            <a:r>
              <a:rPr lang="en-US" altLang="he-IL" sz="2800" dirty="0"/>
              <a:t> </a:t>
            </a:r>
            <a:r>
              <a:rPr lang="en-US" altLang="he-IL" sz="2800" dirty="0" err="1"/>
              <a:t>vermoord</a:t>
            </a:r>
            <a:r>
              <a:rPr lang="en-US" altLang="he-IL" sz="2800" dirty="0"/>
              <a:t>.</a:t>
            </a:r>
          </a:p>
          <a:p>
            <a:pPr>
              <a:buClr>
                <a:srgbClr val="996633"/>
              </a:buClr>
            </a:pPr>
            <a:r>
              <a:rPr lang="en-US" altLang="he-IL" sz="2800" dirty="0" err="1"/>
              <a:t>Onteigening</a:t>
            </a:r>
            <a:r>
              <a:rPr lang="en-US" altLang="he-IL" sz="2800" dirty="0"/>
              <a:t> </a:t>
            </a:r>
            <a:r>
              <a:rPr lang="en-US" altLang="he-IL" sz="2800" dirty="0" err="1"/>
              <a:t>geschiedde</a:t>
            </a:r>
            <a:r>
              <a:rPr lang="en-US" altLang="he-IL" sz="2800" dirty="0"/>
              <a:t> door </a:t>
            </a:r>
            <a:r>
              <a:rPr lang="en-US" altLang="he-IL" sz="2800" dirty="0" err="1"/>
              <a:t>middel</a:t>
            </a:r>
            <a:r>
              <a:rPr lang="en-US" altLang="he-IL" sz="2800" dirty="0"/>
              <a:t> van </a:t>
            </a:r>
            <a:r>
              <a:rPr lang="en-US" altLang="he-IL" sz="2800" dirty="0" err="1"/>
              <a:t>Verordeningen</a:t>
            </a:r>
            <a:r>
              <a:rPr lang="en-US" altLang="he-IL" sz="2800" dirty="0"/>
              <a:t>.</a:t>
            </a:r>
          </a:p>
          <a:p>
            <a:pPr>
              <a:buClr>
                <a:srgbClr val="996633"/>
              </a:buClr>
            </a:pPr>
            <a:r>
              <a:rPr lang="en-US" altLang="he-IL" sz="2800" dirty="0"/>
              <a:t>De </a:t>
            </a:r>
            <a:r>
              <a:rPr lang="en-US" altLang="he-IL" sz="2800" dirty="0" err="1"/>
              <a:t>noodzakelijke</a:t>
            </a:r>
            <a:r>
              <a:rPr lang="en-US" altLang="he-IL" sz="2800" dirty="0"/>
              <a:t> </a:t>
            </a:r>
            <a:r>
              <a:rPr lang="en-US" altLang="he-IL" sz="2800" dirty="0" err="1"/>
              <a:t>stap</a:t>
            </a:r>
            <a:r>
              <a:rPr lang="en-US" altLang="he-IL" sz="2800" dirty="0"/>
              <a:t> op de </a:t>
            </a:r>
            <a:r>
              <a:rPr lang="en-US" altLang="he-IL" sz="2800" dirty="0" err="1"/>
              <a:t>weg</a:t>
            </a:r>
            <a:r>
              <a:rPr lang="en-US" altLang="he-IL" sz="2800" dirty="0"/>
              <a:t> </a:t>
            </a:r>
            <a:r>
              <a:rPr lang="en-US" altLang="he-IL" sz="2800" dirty="0" err="1"/>
              <a:t>naar</a:t>
            </a:r>
            <a:r>
              <a:rPr lang="en-US" altLang="he-IL" sz="2800" dirty="0"/>
              <a:t> </a:t>
            </a:r>
            <a:r>
              <a:rPr lang="en-US" altLang="he-IL" sz="2800" dirty="0" err="1"/>
              <a:t>een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volledige</a:t>
            </a:r>
            <a:r>
              <a:rPr lang="en-US" altLang="he-IL" sz="2800" dirty="0"/>
              <a:t> </a:t>
            </a:r>
            <a:r>
              <a:rPr lang="en-US" altLang="he-IL" sz="2800" dirty="0" err="1"/>
              <a:t>onteigening</a:t>
            </a:r>
            <a:r>
              <a:rPr lang="en-US" altLang="he-IL" sz="2800" dirty="0"/>
              <a:t> van </a:t>
            </a:r>
            <a:r>
              <a:rPr lang="en-US" altLang="he-IL" sz="2800" dirty="0" err="1"/>
              <a:t>joods</a:t>
            </a:r>
            <a:r>
              <a:rPr lang="en-US" altLang="he-IL" sz="2800" dirty="0"/>
              <a:t> </a:t>
            </a:r>
            <a:r>
              <a:rPr lang="en-US" altLang="he-IL" sz="2800" dirty="0" err="1"/>
              <a:t>bezit</a:t>
            </a:r>
            <a:r>
              <a:rPr lang="en-US" altLang="he-IL" sz="2800" dirty="0"/>
              <a:t> was de </a:t>
            </a:r>
            <a:r>
              <a:rPr lang="en-US" altLang="he-IL" sz="2800" dirty="0" err="1"/>
              <a:t>definitie</a:t>
            </a:r>
            <a:r>
              <a:rPr lang="en-US" altLang="he-IL" sz="2800" dirty="0"/>
              <a:t> van het </a:t>
            </a:r>
            <a:r>
              <a:rPr lang="en-US" altLang="he-IL" sz="2800" dirty="0" err="1"/>
              <a:t>begrip</a:t>
            </a:r>
            <a:r>
              <a:rPr lang="en-US" altLang="he-IL" sz="2800" dirty="0"/>
              <a:t> ‘</a:t>
            </a:r>
            <a:r>
              <a:rPr lang="en-US" altLang="he-IL" sz="2800" dirty="0" err="1"/>
              <a:t>jood</a:t>
            </a:r>
            <a:r>
              <a:rPr lang="en-US" altLang="he-IL" sz="2800" dirty="0"/>
              <a:t>’.</a:t>
            </a:r>
          </a:p>
          <a:p>
            <a:pPr>
              <a:buClr>
                <a:srgbClr val="996633"/>
              </a:buClr>
            </a:pPr>
            <a:r>
              <a:rPr lang="en-US" altLang="he-IL" sz="2800" dirty="0" err="1"/>
              <a:t>Resultaat</a:t>
            </a:r>
            <a:r>
              <a:rPr lang="en-US" altLang="he-IL" sz="2800" dirty="0"/>
              <a:t> </a:t>
            </a:r>
            <a:r>
              <a:rPr lang="en-US" altLang="he-IL" sz="2800" dirty="0" err="1"/>
              <a:t>definitie</a:t>
            </a:r>
            <a:r>
              <a:rPr lang="en-US" altLang="he-IL" sz="2800" dirty="0"/>
              <a:t> van het </a:t>
            </a:r>
            <a:r>
              <a:rPr lang="en-US" altLang="he-IL" sz="2800" dirty="0" err="1"/>
              <a:t>begrip</a:t>
            </a:r>
            <a:r>
              <a:rPr lang="en-US" altLang="he-IL" sz="2800" dirty="0"/>
              <a:t> ‘</a:t>
            </a:r>
            <a:r>
              <a:rPr lang="en-US" altLang="he-IL" sz="2800" dirty="0" err="1"/>
              <a:t>jood</a:t>
            </a:r>
            <a:r>
              <a:rPr lang="en-US" altLang="he-IL" sz="2800" dirty="0"/>
              <a:t>’.</a:t>
            </a:r>
            <a:endParaRPr lang="en-US" altLang="he-IL" dirty="0"/>
          </a:p>
          <a:p>
            <a:endParaRPr lang="en-US" alt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2182-2121-45EC-A64E-CD9ED659C004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D866-0CFC-409E-A2AA-13262B9CBFC4}" type="slidenum">
              <a:rPr lang="he-IL" altLang="en-US"/>
              <a:pPr/>
              <a:t>4</a:t>
            </a:fld>
            <a:endParaRPr lang="en-US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he-IL" b="1" dirty="0" err="1">
                <a:solidFill>
                  <a:srgbClr val="0000FF"/>
                </a:solidFill>
              </a:rPr>
              <a:t>Aantal</a:t>
            </a:r>
            <a:r>
              <a:rPr lang="en-US" altLang="he-IL" b="1" dirty="0">
                <a:solidFill>
                  <a:srgbClr val="0000FF"/>
                </a:solidFill>
              </a:rPr>
              <a:t> </a:t>
            </a:r>
            <a:r>
              <a:rPr lang="en-US" altLang="he-IL" b="1" dirty="0" err="1">
                <a:solidFill>
                  <a:srgbClr val="0000FF"/>
                </a:solidFill>
              </a:rPr>
              <a:t>joden</a:t>
            </a:r>
            <a:r>
              <a:rPr lang="en-US" altLang="he-IL" b="1" dirty="0">
                <a:solidFill>
                  <a:srgbClr val="0000FF"/>
                </a:solidFill>
              </a:rPr>
              <a:t> 1941 </a:t>
            </a:r>
            <a:r>
              <a:rPr lang="en-US" altLang="he-IL" b="1" dirty="0" err="1">
                <a:solidFill>
                  <a:srgbClr val="0000FF"/>
                </a:solidFill>
              </a:rPr>
              <a:t>en</a:t>
            </a:r>
            <a:r>
              <a:rPr lang="en-US" altLang="he-IL" b="1" dirty="0">
                <a:solidFill>
                  <a:srgbClr val="0000FF"/>
                </a:solidFill>
              </a:rPr>
              <a:t> 1945</a:t>
            </a:r>
            <a:br>
              <a:rPr lang="en-US" altLang="he-IL" b="1" dirty="0">
                <a:solidFill>
                  <a:srgbClr val="0000FF"/>
                </a:solidFill>
              </a:rPr>
            </a:br>
            <a:r>
              <a:rPr lang="en-US" altLang="he-IL" sz="2800" b="1" dirty="0">
                <a:solidFill>
                  <a:srgbClr val="0000FF"/>
                </a:solidFill>
              </a:rPr>
              <a:t>NIDI rapport, 21 </a:t>
            </a:r>
            <a:r>
              <a:rPr lang="en-US" altLang="he-IL" sz="2800" b="1" dirty="0" err="1">
                <a:solidFill>
                  <a:srgbClr val="0000FF"/>
                </a:solidFill>
              </a:rPr>
              <a:t>september</a:t>
            </a:r>
            <a:r>
              <a:rPr lang="en-US" altLang="he-IL" sz="2800" b="1" dirty="0">
                <a:solidFill>
                  <a:srgbClr val="0000FF"/>
                </a:solidFill>
              </a:rPr>
              <a:t> 2000</a:t>
            </a:r>
            <a:endParaRPr lang="en-US" altLang="he-IL" b="1" dirty="0">
              <a:solidFill>
                <a:srgbClr val="0000FF"/>
              </a:solidFill>
            </a:endParaRPr>
          </a:p>
        </p:txBody>
      </p:sp>
      <p:graphicFrame>
        <p:nvGraphicFramePr>
          <p:cNvPr id="11267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914400" y="1755775"/>
          <a:ext cx="7751763" cy="386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Document" r:id="rId5" imgW="7759080" imgH="3867120" progId="Word.Document.8">
                  <p:embed/>
                </p:oleObj>
              </mc:Choice>
              <mc:Fallback>
                <p:oleObj name="Document" r:id="rId5" imgW="7759080" imgH="38671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5775"/>
                        <a:ext cx="7751763" cy="3865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5E464-D2DA-408C-9F6F-C3B6AFE8ADEC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7E65-E060-44E4-94A6-7DECA2745AA2}" type="slidenum">
              <a:rPr lang="he-IL" altLang="en-US"/>
              <a:pPr/>
              <a:t>5</a:t>
            </a:fld>
            <a:endParaRPr lang="en-US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he-IL" b="1" dirty="0" err="1">
                <a:solidFill>
                  <a:srgbClr val="0000FF"/>
                </a:solidFill>
              </a:rPr>
              <a:t>Overlevenden</a:t>
            </a:r>
            <a:r>
              <a:rPr lang="en-US" altLang="he-IL" b="1" dirty="0">
                <a:solidFill>
                  <a:srgbClr val="0000FF"/>
                </a:solidFill>
              </a:rPr>
              <a:t> van de Sjoa</a:t>
            </a:r>
            <a:br>
              <a:rPr lang="en-US" altLang="he-IL" b="1" dirty="0">
                <a:solidFill>
                  <a:srgbClr val="0000FF"/>
                </a:solidFill>
              </a:rPr>
            </a:br>
            <a:r>
              <a:rPr lang="en-US" altLang="he-IL" sz="2800" b="1" dirty="0">
                <a:solidFill>
                  <a:srgbClr val="0000FF"/>
                </a:solidFill>
              </a:rPr>
              <a:t>NIDI rapport, 21 </a:t>
            </a:r>
            <a:r>
              <a:rPr lang="en-US" altLang="he-IL" sz="2800" b="1" dirty="0" err="1">
                <a:solidFill>
                  <a:srgbClr val="0000FF"/>
                </a:solidFill>
              </a:rPr>
              <a:t>september</a:t>
            </a:r>
            <a:r>
              <a:rPr lang="en-US" altLang="he-IL" sz="2800" b="1" dirty="0">
                <a:solidFill>
                  <a:srgbClr val="0000FF"/>
                </a:solidFill>
              </a:rPr>
              <a:t> 2000</a:t>
            </a:r>
            <a:endParaRPr lang="en-US" altLang="he-IL" b="1" dirty="0">
              <a:solidFill>
                <a:srgbClr val="0000FF"/>
              </a:solidFill>
            </a:endParaRPr>
          </a:p>
        </p:txBody>
      </p:sp>
      <p:graphicFrame>
        <p:nvGraphicFramePr>
          <p:cNvPr id="12291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858838" y="1757363"/>
          <a:ext cx="7751762" cy="376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Document" r:id="rId5" imgW="7759080" imgH="3772080" progId="Word.Document.8">
                  <p:embed/>
                </p:oleObj>
              </mc:Choice>
              <mc:Fallback>
                <p:oleObj name="Document" r:id="rId5" imgW="7759080" imgH="37720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1757363"/>
                        <a:ext cx="7751762" cy="3767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3637-3591-447A-90DD-14EB60B83FF2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2DEB-E242-4ED1-8D5C-C2E7F6AEDF13}" type="slidenum">
              <a:rPr lang="he-IL" altLang="en-US"/>
              <a:pPr/>
              <a:t>6</a:t>
            </a:fld>
            <a:endParaRPr lang="en-US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he-IL" b="1" dirty="0" err="1">
                <a:solidFill>
                  <a:srgbClr val="0000FF"/>
                </a:solidFill>
              </a:rPr>
              <a:t>Wie</a:t>
            </a:r>
            <a:r>
              <a:rPr lang="en-US" altLang="he-IL" b="1" dirty="0">
                <a:solidFill>
                  <a:srgbClr val="0000FF"/>
                </a:solidFill>
              </a:rPr>
              <a:t> </a:t>
            </a:r>
            <a:r>
              <a:rPr lang="en-US" altLang="he-IL" b="1" dirty="0" err="1">
                <a:solidFill>
                  <a:srgbClr val="0000FF"/>
                </a:solidFill>
              </a:rPr>
              <a:t>zijn</a:t>
            </a:r>
            <a:r>
              <a:rPr lang="en-US" altLang="he-IL" b="1" dirty="0">
                <a:solidFill>
                  <a:srgbClr val="0000FF"/>
                </a:solidFill>
              </a:rPr>
              <a:t> de </a:t>
            </a:r>
            <a:r>
              <a:rPr lang="en-US" altLang="he-IL" b="1" dirty="0" err="1">
                <a:solidFill>
                  <a:srgbClr val="0000FF"/>
                </a:solidFill>
              </a:rPr>
              <a:t>beroofden</a:t>
            </a:r>
            <a:r>
              <a:rPr lang="en-US" altLang="he-IL" b="1" dirty="0">
                <a:solidFill>
                  <a:srgbClr val="0000FF"/>
                </a:solidFill>
              </a:rPr>
              <a:t>?</a:t>
            </a:r>
            <a:endParaRPr lang="en-US" altLang="he-IL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996633"/>
              </a:buClr>
            </a:pPr>
            <a:r>
              <a:rPr lang="en-US" altLang="he-IL" sz="2800"/>
              <a:t>Dit is bepaald door de definitie ‘wie is jood’.</a:t>
            </a:r>
          </a:p>
          <a:p>
            <a:pPr>
              <a:buClr>
                <a:srgbClr val="996633"/>
              </a:buClr>
            </a:pPr>
            <a:r>
              <a:rPr lang="en-US" altLang="he-IL" sz="2800"/>
              <a:t>Dezelfde definitie heeft geleid tot de percentages overlevenden van de Sjoa.</a:t>
            </a:r>
          </a:p>
          <a:p>
            <a:pPr>
              <a:buClr>
                <a:srgbClr val="996633"/>
              </a:buClr>
              <a:buFont typeface="Monotype Sorts" pitchFamily="2" charset="2"/>
              <a:buNone/>
            </a:pPr>
            <a:r>
              <a:rPr lang="en-US" altLang="he-IL" sz="2800" b="1"/>
              <a:t>Uit het NIDI rapport blijkt dat:</a:t>
            </a:r>
            <a:endParaRPr lang="en-US" altLang="he-IL" sz="2800"/>
          </a:p>
          <a:p>
            <a:pPr>
              <a:buClr>
                <a:srgbClr val="996633"/>
              </a:buClr>
            </a:pPr>
            <a:r>
              <a:rPr lang="en-US" altLang="he-IL" sz="2800"/>
              <a:t>bijna 98% van de half-joden de Sjoa hebben overleefd;</a:t>
            </a:r>
          </a:p>
          <a:p>
            <a:pPr>
              <a:buClr>
                <a:srgbClr val="996633"/>
              </a:buClr>
            </a:pPr>
            <a:r>
              <a:rPr lang="en-US" altLang="he-IL" sz="2800"/>
              <a:t>circa 2% van de half-joden zijn vermoord en beroofd.</a:t>
            </a:r>
            <a:endParaRPr lang="en-US" alt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273F-2031-46CC-88FF-67C6F1981376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4AF-926B-47E1-8813-0D26FC4FCF76}" type="slidenum">
              <a:rPr lang="he-IL" altLang="en-US"/>
              <a:pPr/>
              <a:t>7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err="1">
                <a:solidFill>
                  <a:srgbClr val="0000FF"/>
                </a:solidFill>
              </a:rPr>
              <a:t>Individuele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Verdeling</a:t>
            </a:r>
            <a:endParaRPr lang="en-US" altLang="he-IL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996633"/>
              </a:buClr>
            </a:pPr>
            <a:r>
              <a:rPr lang="en-US" altLang="he-IL" sz="2800"/>
              <a:t>Conform het definitieve voorstel van de werkgroep ‘Verdeling Joodse Tegoeden’ wordt het totale individueel te verdelen bedrag verdeeld onder </a:t>
            </a:r>
            <a:r>
              <a:rPr lang="en-US" altLang="he-IL" sz="2800" b="1" i="1">
                <a:solidFill>
                  <a:srgbClr val="003399"/>
                </a:solidFill>
              </a:rPr>
              <a:t>‘rechthebbenden’</a:t>
            </a:r>
            <a:r>
              <a:rPr lang="en-US" altLang="he-IL" sz="2800"/>
              <a:t> of, indien een rechthebbende is overleden, hun </a:t>
            </a:r>
            <a:r>
              <a:rPr lang="en-US" altLang="he-IL" sz="2800" b="1">
                <a:solidFill>
                  <a:srgbClr val="003399"/>
                </a:solidFill>
              </a:rPr>
              <a:t>‘</a:t>
            </a:r>
            <a:r>
              <a:rPr lang="en-US" altLang="he-IL" sz="2800" b="1" i="1">
                <a:solidFill>
                  <a:srgbClr val="003399"/>
                </a:solidFill>
              </a:rPr>
              <a:t>plaatsvervangers’</a:t>
            </a:r>
            <a:r>
              <a:rPr lang="en-US" altLang="he-IL" sz="28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4FFF-331E-4F48-8C40-643080A3D266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10B3-F9BA-448A-9860-C1FBB4E2599B}" type="slidenum">
              <a:rPr lang="he-IL" altLang="en-US"/>
              <a:pPr/>
              <a:t>8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err="1">
                <a:solidFill>
                  <a:srgbClr val="0000FF"/>
                </a:solidFill>
              </a:rPr>
              <a:t>Begrip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Rechthebbenden</a:t>
            </a:r>
            <a:endParaRPr lang="en-US" altLang="he-IL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996633"/>
              </a:buClr>
            </a:pPr>
            <a:r>
              <a:rPr lang="en-US" altLang="he-IL" sz="2800" b="1">
                <a:solidFill>
                  <a:srgbClr val="003399"/>
                </a:solidFill>
              </a:rPr>
              <a:t>Rechthebbenden</a:t>
            </a:r>
            <a:r>
              <a:rPr lang="en-US" altLang="he-IL" sz="2800"/>
              <a:t> zijn personen met een joodse achtergrond die tijdens WO II vanuit Nederland direct dan wel indirect beroofd zijn.</a:t>
            </a:r>
          </a:p>
          <a:p>
            <a:pPr>
              <a:buClr>
                <a:srgbClr val="996633"/>
              </a:buClr>
            </a:pPr>
            <a:r>
              <a:rPr lang="en-US" altLang="he-IL" sz="2800"/>
              <a:t>Daarbij gaat men er in het verdelingsvoorstel van uit dat personen die daadwerkelijk als jood vervolgd werden per definitie beroofd zijn.</a:t>
            </a:r>
          </a:p>
          <a:p>
            <a:pPr>
              <a:buClr>
                <a:srgbClr val="996633"/>
              </a:buClr>
            </a:pPr>
            <a:r>
              <a:rPr lang="en-US" altLang="he-IL" sz="2800"/>
              <a:t>Daarnaast zijn er ook andere groepen met een joodse achtergrond die - in verschillende mate - in materiele zin te lijden hebben gehad van de jodenvervolging.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6682-9D85-4D96-996C-C5698B65AFC9}" type="datetime1">
              <a:rPr lang="he-IL" altLang="en-US"/>
              <a:pPr/>
              <a:t>א'/חשון/תשפ"ב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6C93-AEF4-456C-9CD9-0CD8A3EFE7FE}" type="slidenum">
              <a:rPr lang="he-IL" altLang="en-US"/>
              <a:pPr/>
              <a:t>9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err="1">
                <a:solidFill>
                  <a:srgbClr val="0000FF"/>
                </a:solidFill>
              </a:rPr>
              <a:t>Begrip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Plaatsvervangers</a:t>
            </a:r>
            <a:endParaRPr lang="en-US" altLang="he-IL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996633"/>
              </a:buClr>
            </a:pPr>
            <a:r>
              <a:rPr lang="en-US" altLang="he-IL" sz="2800" dirty="0" err="1"/>
              <a:t>Als</a:t>
            </a:r>
            <a:r>
              <a:rPr lang="en-US" altLang="he-IL" sz="2800" dirty="0"/>
              <a:t> </a:t>
            </a:r>
            <a:r>
              <a:rPr lang="en-US" altLang="he-IL" sz="2800" dirty="0" err="1"/>
              <a:t>een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rechthebbende</a:t>
            </a:r>
            <a:r>
              <a:rPr lang="en-US" altLang="he-IL" sz="2800" dirty="0"/>
              <a:t> </a:t>
            </a:r>
            <a:r>
              <a:rPr lang="en-US" altLang="he-IL" sz="2800" dirty="0" err="1"/>
              <a:t>inmiddels</a:t>
            </a:r>
            <a:r>
              <a:rPr lang="en-US" altLang="he-IL" sz="2800" dirty="0"/>
              <a:t> is </a:t>
            </a:r>
            <a:r>
              <a:rPr lang="en-US" altLang="he-IL" sz="2800" dirty="0" err="1"/>
              <a:t>overleden</a:t>
            </a:r>
            <a:r>
              <a:rPr lang="en-US" altLang="he-IL" sz="2800" dirty="0"/>
              <a:t>, </a:t>
            </a:r>
            <a:r>
              <a:rPr lang="en-US" altLang="he-IL" sz="2800" dirty="0" err="1"/>
              <a:t>gaat</a:t>
            </a:r>
            <a:r>
              <a:rPr lang="en-US" altLang="he-IL" sz="2800" dirty="0"/>
              <a:t> de </a:t>
            </a:r>
            <a:r>
              <a:rPr lang="en-US" altLang="he-IL" sz="2800" dirty="0" err="1"/>
              <a:t>portie</a:t>
            </a:r>
            <a:r>
              <a:rPr lang="en-US" altLang="he-IL" sz="2800" dirty="0"/>
              <a:t> </a:t>
            </a:r>
            <a:r>
              <a:rPr lang="en-US" altLang="he-IL" sz="2800" dirty="0" err="1"/>
              <a:t>naar</a:t>
            </a:r>
            <a:r>
              <a:rPr lang="en-US" altLang="he-IL" sz="2800" dirty="0"/>
              <a:t> </a:t>
            </a:r>
            <a:r>
              <a:rPr lang="en-US" altLang="he-IL" sz="2800" dirty="0" err="1"/>
              <a:t>zijn</a:t>
            </a:r>
            <a:r>
              <a:rPr lang="en-US" altLang="he-IL" sz="2800" dirty="0"/>
              <a:t>/</a:t>
            </a:r>
            <a:r>
              <a:rPr lang="en-US" altLang="he-IL" sz="2800" dirty="0" err="1"/>
              <a:t>haar</a:t>
            </a:r>
            <a:r>
              <a:rPr lang="en-US" altLang="he-IL" sz="2800" dirty="0"/>
              <a:t> in </a:t>
            </a:r>
            <a:r>
              <a:rPr lang="en-US" altLang="he-IL" sz="2800" dirty="0" err="1"/>
              <a:t>leven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zijnde</a:t>
            </a:r>
            <a:r>
              <a:rPr lang="en-US" altLang="he-IL" sz="2800" dirty="0"/>
              <a:t> </a:t>
            </a:r>
            <a:r>
              <a:rPr lang="en-US" altLang="he-IL" sz="2800" dirty="0" err="1"/>
              <a:t>kinderen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en</a:t>
            </a:r>
            <a:r>
              <a:rPr lang="en-US" altLang="he-IL" sz="2800" dirty="0"/>
              <a:t>/of de </a:t>
            </a:r>
            <a:r>
              <a:rPr lang="en-US" altLang="he-IL" sz="2800" dirty="0" err="1"/>
              <a:t>eventuele</a:t>
            </a:r>
            <a:r>
              <a:rPr lang="en-US" altLang="he-IL" sz="2800" dirty="0"/>
              <a:t> in </a:t>
            </a:r>
            <a:r>
              <a:rPr lang="en-US" altLang="he-IL" sz="2800" dirty="0" err="1"/>
              <a:t>leven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zijnde</a:t>
            </a:r>
            <a:r>
              <a:rPr lang="en-US" altLang="he-IL" sz="2800" dirty="0"/>
              <a:t> partner.</a:t>
            </a:r>
          </a:p>
          <a:p>
            <a:pPr>
              <a:buClr>
                <a:srgbClr val="996633"/>
              </a:buClr>
            </a:pPr>
            <a:r>
              <a:rPr lang="en-US" altLang="he-IL" sz="2800" dirty="0"/>
              <a:t>Het </a:t>
            </a:r>
            <a:r>
              <a:rPr lang="en-US" altLang="he-IL" sz="2800" dirty="0" err="1"/>
              <a:t>aantal</a:t>
            </a:r>
            <a:r>
              <a:rPr lang="en-US" altLang="he-IL" sz="2800" dirty="0"/>
              <a:t> </a:t>
            </a:r>
            <a:r>
              <a:rPr lang="en-US" altLang="he-IL" sz="2800" dirty="0" err="1"/>
              <a:t>porties</a:t>
            </a:r>
            <a:r>
              <a:rPr lang="en-US" altLang="he-IL" sz="2800" dirty="0"/>
              <a:t> is </a:t>
            </a:r>
            <a:r>
              <a:rPr lang="en-US" altLang="he-IL" sz="2800" dirty="0" err="1"/>
              <a:t>vastgesteld</a:t>
            </a:r>
            <a:r>
              <a:rPr lang="en-US" altLang="he-IL" sz="2800" dirty="0"/>
              <a:t> op </a:t>
            </a:r>
            <a:r>
              <a:rPr lang="en-US" altLang="he-IL" sz="2800" dirty="0" err="1"/>
              <a:t>maximaal</a:t>
            </a:r>
            <a:r>
              <a:rPr lang="en-US" altLang="he-IL" sz="2800" dirty="0"/>
              <a:t> 1 per </a:t>
            </a:r>
            <a:r>
              <a:rPr lang="en-US" altLang="he-IL" sz="2800" dirty="0" err="1" smtClean="0"/>
              <a:t>persoon</a:t>
            </a:r>
            <a:r>
              <a:rPr lang="en-US" altLang="he-IL" sz="2800" dirty="0" smtClean="0"/>
              <a:t>, om de </a:t>
            </a:r>
            <a:r>
              <a:rPr lang="en-US" altLang="he-IL" sz="2800" dirty="0" err="1" smtClean="0"/>
              <a:t>oorlogswezen</a:t>
            </a:r>
            <a:r>
              <a:rPr lang="en-US" altLang="he-IL" sz="2800" dirty="0" smtClean="0"/>
              <a:t> </a:t>
            </a:r>
            <a:r>
              <a:rPr lang="en-US" altLang="he-IL" sz="2800" dirty="0" err="1" smtClean="0"/>
              <a:t>niet</a:t>
            </a:r>
            <a:r>
              <a:rPr lang="en-US" altLang="he-IL" sz="2800" dirty="0" smtClean="0"/>
              <a:t> </a:t>
            </a:r>
            <a:r>
              <a:rPr lang="en-US" altLang="he-IL" sz="2800" dirty="0" err="1" smtClean="0"/>
              <a:t>te</a:t>
            </a:r>
            <a:r>
              <a:rPr lang="en-US" altLang="he-IL" sz="2800" dirty="0" smtClean="0"/>
              <a:t> </a:t>
            </a:r>
            <a:r>
              <a:rPr lang="en-US" altLang="he-IL" sz="2800" dirty="0" err="1" smtClean="0"/>
              <a:t>benadelen</a:t>
            </a:r>
            <a:r>
              <a:rPr lang="en-US" altLang="he-IL" sz="2800" dirty="0" smtClean="0"/>
              <a:t>.</a:t>
            </a:r>
            <a:endParaRPr lang="en-US" altLang="he-IL" sz="2800" dirty="0"/>
          </a:p>
          <a:p>
            <a:pPr>
              <a:buClr>
                <a:srgbClr val="996633"/>
              </a:buClr>
            </a:pPr>
            <a:r>
              <a:rPr lang="en-US" altLang="he-IL" sz="2800" dirty="0" err="1"/>
              <a:t>Een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rechthebbende</a:t>
            </a:r>
            <a:r>
              <a:rPr lang="en-US" altLang="he-IL" sz="2800" dirty="0"/>
              <a:t> </a:t>
            </a:r>
            <a:r>
              <a:rPr lang="en-US" altLang="he-IL" sz="2800" dirty="0" err="1"/>
              <a:t>kan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dus</a:t>
            </a:r>
            <a:r>
              <a:rPr lang="en-US" altLang="he-IL" sz="2800" dirty="0"/>
              <a:t> </a:t>
            </a:r>
            <a:r>
              <a:rPr lang="en-US" altLang="he-IL" sz="2800" dirty="0" err="1"/>
              <a:t>geen</a:t>
            </a:r>
            <a:r>
              <a:rPr lang="en-US" altLang="he-IL" sz="2800" dirty="0"/>
              <a:t> </a:t>
            </a:r>
            <a:r>
              <a:rPr lang="en-US" altLang="he-IL" sz="2800" dirty="0" err="1"/>
              <a:t>plaatsvervanger</a:t>
            </a:r>
            <a:r>
              <a:rPr lang="en-US" altLang="he-IL" sz="2800" dirty="0"/>
              <a:t> </a:t>
            </a:r>
            <a:r>
              <a:rPr lang="en-US" altLang="he-IL" sz="2800" dirty="0" err="1"/>
              <a:t>zijn</a:t>
            </a:r>
            <a:r>
              <a:rPr lang="en-US" altLang="he-IL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theme/theme1.xml><?xml version="1.0" encoding="utf-8"?>
<a:theme xmlns:a="http://schemas.openxmlformats.org/drawingml/2006/main" name="Professional.pot">
  <a:themeElements>
    <a:clrScheme name="Professional.pot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rofessional.pot">
      <a:majorFont>
        <a:latin typeface="Times New Roman"/>
        <a:ea typeface="Times New Roman (Hebrew)"/>
        <a:cs typeface="Times New Roman (Hebrew)"/>
      </a:majorFont>
      <a:minorFont>
        <a:latin typeface="Times New Roman"/>
        <a:ea typeface="Times New Roman (Hebrew)"/>
        <a:cs typeface="Times New Roman (Hebrew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  <a:ea typeface="Times New Roman (Hebrew)" panose="02020603050405020304" pitchFamily="18" charset="0"/>
            <a:cs typeface="Times New Roman (Hebrew)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  <a:ea typeface="Times New Roman (Hebrew)" panose="02020603050405020304" pitchFamily="18" charset="0"/>
            <a:cs typeface="Times New Roman (Hebrew)" panose="02020603050405020304" pitchFamily="18" charset="0"/>
          </a:defRPr>
        </a:defPPr>
      </a:lstStyle>
    </a:lnDef>
  </a:objectDefaults>
  <a:extraClrSchemeLst>
    <a:extraClrScheme>
      <a:clrScheme name="Professional.pot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.pot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.pot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.pot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F:\program files\Microsoft Office97\Templates\Presentation Designs\Professional.pot</Template>
  <TotalTime>998</TotalTime>
  <Words>821</Words>
  <Application>Microsoft Office PowerPoint</Application>
  <PresentationFormat>On-screen Show (4:3)</PresentationFormat>
  <Paragraphs>113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Monotype Sorts</vt:lpstr>
      <vt:lpstr>Times New Roman</vt:lpstr>
      <vt:lpstr>Times New Roman (Hebrew)</vt:lpstr>
      <vt:lpstr>Professional.pot</vt:lpstr>
      <vt:lpstr>Document</vt:lpstr>
      <vt:lpstr>‘Verdeelsleutel  individuele Maror-gelden’</vt:lpstr>
      <vt:lpstr>WO II Tegoeden - Restitutie</vt:lpstr>
      <vt:lpstr>Roof tijdens de oorlogsjaren</vt:lpstr>
      <vt:lpstr>Aantal joden 1941 en 1945 NIDI rapport, 21 september 2000</vt:lpstr>
      <vt:lpstr>Overlevenden van de Sjoa NIDI rapport, 21 september 2000</vt:lpstr>
      <vt:lpstr>Wie zijn de beroofden?</vt:lpstr>
      <vt:lpstr>Individuele Verdeling</vt:lpstr>
      <vt:lpstr>Begrip Rechthebbenden</vt:lpstr>
      <vt:lpstr>Begrip Plaatsvervangers</vt:lpstr>
      <vt:lpstr>Aantal te verdelen porties</vt:lpstr>
      <vt:lpstr>Resultaat Verdelingscriteria Populatie in ‘41 en ‘45 en aantal porties in 2000</vt:lpstr>
      <vt:lpstr>Conclusie Verdelingscriteria - 1 NIDI rapport blz. 26</vt:lpstr>
      <vt:lpstr>Conclusie Verdelingscriteria - 2 NIDI rapport blz. 26</vt:lpstr>
      <vt:lpstr>Voorstel Platform Israel Aan te brengen wijzigingen</vt:lpstr>
      <vt:lpstr>Gevolgen Voorstel Platform - 1</vt:lpstr>
      <vt:lpstr>Gevolgen Voorstel Platform - 2</vt:lpstr>
    </vt:vector>
  </TitlesOfParts>
  <Company>Sisanit Marketing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Verdeelsleutel             Individuele gelden</dc:title>
  <dc:creator>Philip Staal</dc:creator>
  <cp:lastModifiedBy>Philip Staal</cp:lastModifiedBy>
  <cp:revision>180</cp:revision>
  <cp:lastPrinted>2000-10-25T14:53:06Z</cp:lastPrinted>
  <dcterms:created xsi:type="dcterms:W3CDTF">2000-10-22T20:12:52Z</dcterms:created>
  <dcterms:modified xsi:type="dcterms:W3CDTF">2021-10-07T07:13:42Z</dcterms:modified>
</cp:coreProperties>
</file>